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30" r:id="rId2"/>
    <p:sldId id="731" r:id="rId3"/>
    <p:sldId id="575" r:id="rId4"/>
    <p:sldId id="571" r:id="rId5"/>
    <p:sldId id="570" r:id="rId6"/>
    <p:sldId id="568" r:id="rId7"/>
    <p:sldId id="279" r:id="rId8"/>
    <p:sldId id="729" r:id="rId9"/>
    <p:sldId id="576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58A04-AE53-44B8-8078-857C4288AD0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D48F294-2F85-497E-950E-1731EC261BC4}">
      <dgm:prSet phldrT="[Text]"/>
      <dgm:spPr/>
      <dgm:t>
        <a:bodyPr/>
        <a:lstStyle/>
        <a:p>
          <a:r>
            <a:rPr lang="en-US" dirty="0"/>
            <a:t>Palliative care </a:t>
          </a:r>
        </a:p>
      </dgm:t>
    </dgm:pt>
    <dgm:pt modelId="{A519D338-635A-417B-B7C9-7A15701C655C}" type="parTrans" cxnId="{EF539E53-BD09-4C5F-8BDA-50342F35F0A3}">
      <dgm:prSet/>
      <dgm:spPr/>
      <dgm:t>
        <a:bodyPr/>
        <a:lstStyle/>
        <a:p>
          <a:endParaRPr lang="en-US"/>
        </a:p>
      </dgm:t>
    </dgm:pt>
    <dgm:pt modelId="{545D776B-B1DF-45BC-A187-8E49360D78A0}" type="sibTrans" cxnId="{EF539E53-BD09-4C5F-8BDA-50342F35F0A3}">
      <dgm:prSet/>
      <dgm:spPr/>
      <dgm:t>
        <a:bodyPr/>
        <a:lstStyle/>
        <a:p>
          <a:endParaRPr lang="en-US"/>
        </a:p>
      </dgm:t>
    </dgm:pt>
    <dgm:pt modelId="{CBBD7CF2-5E35-43EC-9E90-4FF6E7713EF3}">
      <dgm:prSet phldrT="[Text]"/>
      <dgm:spPr/>
      <dgm:t>
        <a:bodyPr/>
        <a:lstStyle/>
        <a:p>
          <a:r>
            <a:rPr lang="en-US" dirty="0"/>
            <a:t>Pen plus conditions and advanced HIV</a:t>
          </a:r>
        </a:p>
      </dgm:t>
    </dgm:pt>
    <dgm:pt modelId="{133A7461-D948-4A3E-8E05-350BDF3631B2}" type="parTrans" cxnId="{DD6107B8-1155-46C3-9897-B24EB8E6E63A}">
      <dgm:prSet/>
      <dgm:spPr/>
      <dgm:t>
        <a:bodyPr/>
        <a:lstStyle/>
        <a:p>
          <a:endParaRPr lang="en-US"/>
        </a:p>
      </dgm:t>
    </dgm:pt>
    <dgm:pt modelId="{460EEBC2-A1F0-414A-9134-F697E67031AF}" type="sibTrans" cxnId="{DD6107B8-1155-46C3-9897-B24EB8E6E63A}">
      <dgm:prSet/>
      <dgm:spPr/>
      <dgm:t>
        <a:bodyPr/>
        <a:lstStyle/>
        <a:p>
          <a:endParaRPr lang="en-US"/>
        </a:p>
      </dgm:t>
    </dgm:pt>
    <dgm:pt modelId="{536663AE-B6E0-4281-9CE0-573D4B6061BE}">
      <dgm:prSet phldrT="[Text]"/>
      <dgm:spPr/>
      <dgm:t>
        <a:bodyPr/>
        <a:lstStyle/>
        <a:p>
          <a:r>
            <a:rPr lang="en-US" dirty="0"/>
            <a:t>IC3</a:t>
          </a:r>
        </a:p>
      </dgm:t>
    </dgm:pt>
    <dgm:pt modelId="{56ABBA3C-2BDF-4566-BF31-4A41574EA5F6}" type="parTrans" cxnId="{A8D0BAEF-33A0-4D2D-947A-9107D7C6F36F}">
      <dgm:prSet/>
      <dgm:spPr/>
      <dgm:t>
        <a:bodyPr/>
        <a:lstStyle/>
        <a:p>
          <a:endParaRPr lang="en-US"/>
        </a:p>
      </dgm:t>
    </dgm:pt>
    <dgm:pt modelId="{24FB1E38-A768-40F6-873D-3739FFC279E1}" type="sibTrans" cxnId="{A8D0BAEF-33A0-4D2D-947A-9107D7C6F36F}">
      <dgm:prSet/>
      <dgm:spPr/>
      <dgm:t>
        <a:bodyPr/>
        <a:lstStyle/>
        <a:p>
          <a:endParaRPr lang="en-US"/>
        </a:p>
      </dgm:t>
    </dgm:pt>
    <dgm:pt modelId="{D8AE8B37-73DE-4B08-B616-A710B61166AF}">
      <dgm:prSet phldrT="[Text]"/>
      <dgm:spPr/>
      <dgm:t>
        <a:bodyPr/>
        <a:lstStyle/>
        <a:p>
          <a:r>
            <a:rPr lang="en-US" dirty="0"/>
            <a:t>General population </a:t>
          </a:r>
        </a:p>
        <a:p>
          <a:endParaRPr lang="en-US" dirty="0"/>
        </a:p>
      </dgm:t>
    </dgm:pt>
    <dgm:pt modelId="{01363BFC-1C41-42B6-9248-378BD8DDEF8C}" type="parTrans" cxnId="{0EA97283-82AC-44BA-8F1A-D4305F58B8C0}">
      <dgm:prSet/>
      <dgm:spPr/>
      <dgm:t>
        <a:bodyPr/>
        <a:lstStyle/>
        <a:p>
          <a:endParaRPr lang="en-US"/>
        </a:p>
      </dgm:t>
    </dgm:pt>
    <dgm:pt modelId="{128FCDFB-64D8-46B1-955B-8D6D784D2EAF}" type="sibTrans" cxnId="{0EA97283-82AC-44BA-8F1A-D4305F58B8C0}">
      <dgm:prSet/>
      <dgm:spPr/>
      <dgm:t>
        <a:bodyPr/>
        <a:lstStyle/>
        <a:p>
          <a:endParaRPr lang="en-US"/>
        </a:p>
      </dgm:t>
    </dgm:pt>
    <dgm:pt modelId="{DF43F626-7717-48FE-8978-8E9472858D0E}" type="pres">
      <dgm:prSet presAssocID="{FEA58A04-AE53-44B8-8078-857C4288AD0D}" presName="compositeShape" presStyleCnt="0">
        <dgm:presLayoutVars>
          <dgm:dir/>
          <dgm:resizeHandles/>
        </dgm:presLayoutVars>
      </dgm:prSet>
      <dgm:spPr/>
    </dgm:pt>
    <dgm:pt modelId="{C55ECFE3-98F8-4554-84AF-3E9193A14D6E}" type="pres">
      <dgm:prSet presAssocID="{FEA58A04-AE53-44B8-8078-857C4288AD0D}" presName="pyramid" presStyleLbl="node1" presStyleIdx="0" presStyleCnt="1"/>
      <dgm:spPr/>
    </dgm:pt>
    <dgm:pt modelId="{209B921D-010B-43D3-A473-C6DF80023E2C}" type="pres">
      <dgm:prSet presAssocID="{FEA58A04-AE53-44B8-8078-857C4288AD0D}" presName="theList" presStyleCnt="0"/>
      <dgm:spPr/>
    </dgm:pt>
    <dgm:pt modelId="{FF9C8DF1-4778-414D-BD11-EEB2F6E07968}" type="pres">
      <dgm:prSet presAssocID="{AD48F294-2F85-497E-950E-1731EC261BC4}" presName="aNode" presStyleLbl="fgAcc1" presStyleIdx="0" presStyleCnt="4">
        <dgm:presLayoutVars>
          <dgm:bulletEnabled val="1"/>
        </dgm:presLayoutVars>
      </dgm:prSet>
      <dgm:spPr/>
    </dgm:pt>
    <dgm:pt modelId="{64D14D16-CF39-4542-B2BE-89779B87668C}" type="pres">
      <dgm:prSet presAssocID="{AD48F294-2F85-497E-950E-1731EC261BC4}" presName="aSpace" presStyleCnt="0"/>
      <dgm:spPr/>
    </dgm:pt>
    <dgm:pt modelId="{E704B028-2D3D-4494-81BA-75EA8D6C9D75}" type="pres">
      <dgm:prSet presAssocID="{CBBD7CF2-5E35-43EC-9E90-4FF6E7713EF3}" presName="aNode" presStyleLbl="fgAcc1" presStyleIdx="1" presStyleCnt="4">
        <dgm:presLayoutVars>
          <dgm:bulletEnabled val="1"/>
        </dgm:presLayoutVars>
      </dgm:prSet>
      <dgm:spPr/>
    </dgm:pt>
    <dgm:pt modelId="{6A82529F-85C0-4103-BFF9-B816BBD8920C}" type="pres">
      <dgm:prSet presAssocID="{CBBD7CF2-5E35-43EC-9E90-4FF6E7713EF3}" presName="aSpace" presStyleCnt="0"/>
      <dgm:spPr/>
    </dgm:pt>
    <dgm:pt modelId="{072B81D2-8FD4-4173-BF51-55EBE8A1EB98}" type="pres">
      <dgm:prSet presAssocID="{536663AE-B6E0-4281-9CE0-573D4B6061BE}" presName="aNode" presStyleLbl="fgAcc1" presStyleIdx="2" presStyleCnt="4">
        <dgm:presLayoutVars>
          <dgm:bulletEnabled val="1"/>
        </dgm:presLayoutVars>
      </dgm:prSet>
      <dgm:spPr/>
    </dgm:pt>
    <dgm:pt modelId="{3737CB4A-BC6E-469A-B0E8-72B879A9C53D}" type="pres">
      <dgm:prSet presAssocID="{536663AE-B6E0-4281-9CE0-573D4B6061BE}" presName="aSpace" presStyleCnt="0"/>
      <dgm:spPr/>
    </dgm:pt>
    <dgm:pt modelId="{4B40F63D-EDD7-4A89-A5A8-DA8D894937F9}" type="pres">
      <dgm:prSet presAssocID="{D8AE8B37-73DE-4B08-B616-A710B61166AF}" presName="aNode" presStyleLbl="fgAcc1" presStyleIdx="3" presStyleCnt="4">
        <dgm:presLayoutVars>
          <dgm:bulletEnabled val="1"/>
        </dgm:presLayoutVars>
      </dgm:prSet>
      <dgm:spPr/>
    </dgm:pt>
    <dgm:pt modelId="{A563168A-192B-41B4-A9CB-32C6EB214F67}" type="pres">
      <dgm:prSet presAssocID="{D8AE8B37-73DE-4B08-B616-A710B61166AF}" presName="aSpace" presStyleCnt="0"/>
      <dgm:spPr/>
    </dgm:pt>
  </dgm:ptLst>
  <dgm:cxnLst>
    <dgm:cxn modelId="{CEB03819-83A5-49F3-AF18-2C8A320E983A}" type="presOf" srcId="{536663AE-B6E0-4281-9CE0-573D4B6061BE}" destId="{072B81D2-8FD4-4173-BF51-55EBE8A1EB98}" srcOrd="0" destOrd="0" presId="urn:microsoft.com/office/officeart/2005/8/layout/pyramid2"/>
    <dgm:cxn modelId="{8489542C-FB37-49C3-9F59-EBF867253A5F}" type="presOf" srcId="{CBBD7CF2-5E35-43EC-9E90-4FF6E7713EF3}" destId="{E704B028-2D3D-4494-81BA-75EA8D6C9D75}" srcOrd="0" destOrd="0" presId="urn:microsoft.com/office/officeart/2005/8/layout/pyramid2"/>
    <dgm:cxn modelId="{EF539E53-BD09-4C5F-8BDA-50342F35F0A3}" srcId="{FEA58A04-AE53-44B8-8078-857C4288AD0D}" destId="{AD48F294-2F85-497E-950E-1731EC261BC4}" srcOrd="0" destOrd="0" parTransId="{A519D338-635A-417B-B7C9-7A15701C655C}" sibTransId="{545D776B-B1DF-45BC-A187-8E49360D78A0}"/>
    <dgm:cxn modelId="{0EA97283-82AC-44BA-8F1A-D4305F58B8C0}" srcId="{FEA58A04-AE53-44B8-8078-857C4288AD0D}" destId="{D8AE8B37-73DE-4B08-B616-A710B61166AF}" srcOrd="3" destOrd="0" parTransId="{01363BFC-1C41-42B6-9248-378BD8DDEF8C}" sibTransId="{128FCDFB-64D8-46B1-955B-8D6D784D2EAF}"/>
    <dgm:cxn modelId="{B9B20797-902D-49C0-AD68-DE890BCD50F2}" type="presOf" srcId="{D8AE8B37-73DE-4B08-B616-A710B61166AF}" destId="{4B40F63D-EDD7-4A89-A5A8-DA8D894937F9}" srcOrd="0" destOrd="0" presId="urn:microsoft.com/office/officeart/2005/8/layout/pyramid2"/>
    <dgm:cxn modelId="{DD6107B8-1155-46C3-9897-B24EB8E6E63A}" srcId="{FEA58A04-AE53-44B8-8078-857C4288AD0D}" destId="{CBBD7CF2-5E35-43EC-9E90-4FF6E7713EF3}" srcOrd="1" destOrd="0" parTransId="{133A7461-D948-4A3E-8E05-350BDF3631B2}" sibTransId="{460EEBC2-A1F0-414A-9134-F697E67031AF}"/>
    <dgm:cxn modelId="{3BE0C7BE-636F-4CC0-B832-EF5F9D5C1262}" type="presOf" srcId="{AD48F294-2F85-497E-950E-1731EC261BC4}" destId="{FF9C8DF1-4778-414D-BD11-EEB2F6E07968}" srcOrd="0" destOrd="0" presId="urn:microsoft.com/office/officeart/2005/8/layout/pyramid2"/>
    <dgm:cxn modelId="{7D1B10D2-2E00-4920-88FF-D98FE949BE20}" type="presOf" srcId="{FEA58A04-AE53-44B8-8078-857C4288AD0D}" destId="{DF43F626-7717-48FE-8978-8E9472858D0E}" srcOrd="0" destOrd="0" presId="urn:microsoft.com/office/officeart/2005/8/layout/pyramid2"/>
    <dgm:cxn modelId="{A8D0BAEF-33A0-4D2D-947A-9107D7C6F36F}" srcId="{FEA58A04-AE53-44B8-8078-857C4288AD0D}" destId="{536663AE-B6E0-4281-9CE0-573D4B6061BE}" srcOrd="2" destOrd="0" parTransId="{56ABBA3C-2BDF-4566-BF31-4A41574EA5F6}" sibTransId="{24FB1E38-A768-40F6-873D-3739FFC279E1}"/>
    <dgm:cxn modelId="{475CF3E5-01A0-47F6-B1CD-00A3680C592E}" type="presParOf" srcId="{DF43F626-7717-48FE-8978-8E9472858D0E}" destId="{C55ECFE3-98F8-4554-84AF-3E9193A14D6E}" srcOrd="0" destOrd="0" presId="urn:microsoft.com/office/officeart/2005/8/layout/pyramid2"/>
    <dgm:cxn modelId="{97DF570C-6E9F-4B89-8D5D-37732E9EEB90}" type="presParOf" srcId="{DF43F626-7717-48FE-8978-8E9472858D0E}" destId="{209B921D-010B-43D3-A473-C6DF80023E2C}" srcOrd="1" destOrd="0" presId="urn:microsoft.com/office/officeart/2005/8/layout/pyramid2"/>
    <dgm:cxn modelId="{39319365-8C24-48E1-9348-F8E3F18A3FD1}" type="presParOf" srcId="{209B921D-010B-43D3-A473-C6DF80023E2C}" destId="{FF9C8DF1-4778-414D-BD11-EEB2F6E07968}" srcOrd="0" destOrd="0" presId="urn:microsoft.com/office/officeart/2005/8/layout/pyramid2"/>
    <dgm:cxn modelId="{F4615387-9200-40B5-B0EB-A6357A701982}" type="presParOf" srcId="{209B921D-010B-43D3-A473-C6DF80023E2C}" destId="{64D14D16-CF39-4542-B2BE-89779B87668C}" srcOrd="1" destOrd="0" presId="urn:microsoft.com/office/officeart/2005/8/layout/pyramid2"/>
    <dgm:cxn modelId="{F1255A81-53C5-4FB0-A20C-5B0EA71561A5}" type="presParOf" srcId="{209B921D-010B-43D3-A473-C6DF80023E2C}" destId="{E704B028-2D3D-4494-81BA-75EA8D6C9D75}" srcOrd="2" destOrd="0" presId="urn:microsoft.com/office/officeart/2005/8/layout/pyramid2"/>
    <dgm:cxn modelId="{3D819741-CBE8-4A9E-9A10-6492D4B38C38}" type="presParOf" srcId="{209B921D-010B-43D3-A473-C6DF80023E2C}" destId="{6A82529F-85C0-4103-BFF9-B816BBD8920C}" srcOrd="3" destOrd="0" presId="urn:microsoft.com/office/officeart/2005/8/layout/pyramid2"/>
    <dgm:cxn modelId="{913FC707-2368-4398-ADFD-6288EC20D13D}" type="presParOf" srcId="{209B921D-010B-43D3-A473-C6DF80023E2C}" destId="{072B81D2-8FD4-4173-BF51-55EBE8A1EB98}" srcOrd="4" destOrd="0" presId="urn:microsoft.com/office/officeart/2005/8/layout/pyramid2"/>
    <dgm:cxn modelId="{0B8530A8-C6C1-446C-8704-7F957908834C}" type="presParOf" srcId="{209B921D-010B-43D3-A473-C6DF80023E2C}" destId="{3737CB4A-BC6E-469A-B0E8-72B879A9C53D}" srcOrd="5" destOrd="0" presId="urn:microsoft.com/office/officeart/2005/8/layout/pyramid2"/>
    <dgm:cxn modelId="{E9C646FF-DC71-4EFC-925B-56FAE01801C9}" type="presParOf" srcId="{209B921D-010B-43D3-A473-C6DF80023E2C}" destId="{4B40F63D-EDD7-4A89-A5A8-DA8D894937F9}" srcOrd="6" destOrd="0" presId="urn:microsoft.com/office/officeart/2005/8/layout/pyramid2"/>
    <dgm:cxn modelId="{0F11859A-AF86-4F61-BCEB-3DDFDEC70C5E}" type="presParOf" srcId="{209B921D-010B-43D3-A473-C6DF80023E2C}" destId="{A563168A-192B-41B4-A9CB-32C6EB214F6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ECFE3-98F8-4554-84AF-3E9193A14D6E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C8DF1-4778-414D-BD11-EEB2F6E07968}">
      <dsp:nvSpPr>
        <dsp:cNvPr id="0" name=""/>
        <dsp:cNvSpPr/>
      </dsp:nvSpPr>
      <dsp:spPr>
        <a:xfrm>
          <a:off x="3657599" y="542395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Palliative care </a:t>
          </a:r>
        </a:p>
      </dsp:txBody>
      <dsp:txXfrm>
        <a:off x="3704613" y="589409"/>
        <a:ext cx="3428105" cy="869055"/>
      </dsp:txXfrm>
    </dsp:sp>
    <dsp:sp modelId="{E704B028-2D3D-4494-81BA-75EA8D6C9D75}">
      <dsp:nvSpPr>
        <dsp:cNvPr id="0" name=""/>
        <dsp:cNvSpPr/>
      </dsp:nvSpPr>
      <dsp:spPr>
        <a:xfrm>
          <a:off x="3657599" y="1625864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Pen plus conditions and advanced HIV</a:t>
          </a:r>
        </a:p>
      </dsp:txBody>
      <dsp:txXfrm>
        <a:off x="3704613" y="1672878"/>
        <a:ext cx="3428105" cy="869055"/>
      </dsp:txXfrm>
    </dsp:sp>
    <dsp:sp modelId="{072B81D2-8FD4-4173-BF51-55EBE8A1EB98}">
      <dsp:nvSpPr>
        <dsp:cNvPr id="0" name=""/>
        <dsp:cNvSpPr/>
      </dsp:nvSpPr>
      <dsp:spPr>
        <a:xfrm>
          <a:off x="3657599" y="2709333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IC3</a:t>
          </a:r>
        </a:p>
      </dsp:txBody>
      <dsp:txXfrm>
        <a:off x="3704613" y="2756347"/>
        <a:ext cx="3428105" cy="869055"/>
      </dsp:txXfrm>
    </dsp:sp>
    <dsp:sp modelId="{4B40F63D-EDD7-4A89-A5A8-DA8D894937F9}">
      <dsp:nvSpPr>
        <dsp:cNvPr id="0" name=""/>
        <dsp:cNvSpPr/>
      </dsp:nvSpPr>
      <dsp:spPr>
        <a:xfrm>
          <a:off x="3657599" y="3792802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General population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704613" y="3839816"/>
        <a:ext cx="3428105" cy="869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49F90-B589-4B1B-8F6F-DB99892593E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818F5-BAB2-4B2D-92BD-27DA41CE4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67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625E-9AF7-1445-A189-7CDCD143FD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59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HIV was strong and at all the facilities in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AF384-5B4C-A740-AF03-30C9F24A89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2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wanted to figure out a way to rapidly increase NCD access to care. We knew</a:t>
            </a:r>
            <a:r>
              <a:rPr lang="en-US" baseline="0" dirty="0"/>
              <a:t> we had to decentralize to all clinics, but we also knew we didn’t have the resources to build vertical clinics. So we started the Integrated Chronic Care Clinic</a:t>
            </a:r>
            <a:r>
              <a:rPr lang="mr-IN" baseline="0" dirty="0"/>
              <a:t>…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AF384-5B4C-A740-AF03-30C9F24A89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2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analysis being done</a:t>
            </a:r>
            <a:r>
              <a:rPr lang="en-US" baseline="0" dirty="0"/>
              <a:t> on outcomes but early results: 91% patients with chronic NCDs have visits in past 3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AF384-5B4C-A740-AF03-30C9F24A89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0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IC3 launched in 2015. </a:t>
            </a:r>
            <a:r>
              <a:rPr lang="en-US" b="1" dirty="0"/>
              <a:t>To leverage HIV clinic</a:t>
            </a:r>
            <a:r>
              <a:rPr lang="en-US" b="1" baseline="0" dirty="0"/>
              <a:t> success, maximize resources, and use existing staff/space/systems for efficiency.</a:t>
            </a:r>
            <a:endParaRPr lang="en-US" dirty="0"/>
          </a:p>
          <a:p>
            <a:r>
              <a:rPr lang="en-US" u="sng" dirty="0"/>
              <a:t>More information: 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Using the</a:t>
            </a:r>
            <a:r>
              <a:rPr lang="en-US" baseline="0" dirty="0"/>
              <a:t> national </a:t>
            </a:r>
            <a:r>
              <a:rPr lang="en-US" baseline="0" dirty="0" err="1"/>
              <a:t>Mastercards</a:t>
            </a:r>
            <a:r>
              <a:rPr lang="en-US" baseline="0" dirty="0"/>
              <a:t> for HTN &amp; DM (FYI WDF funded printing of some of those in the clinics they’ll be discussing tomorrow; we are using same ones with 1-2 very minor changes). We are also using the </a:t>
            </a:r>
            <a:r>
              <a:rPr lang="en-US" baseline="0" dirty="0" err="1"/>
              <a:t>mastercard</a:t>
            </a:r>
            <a:r>
              <a:rPr lang="en-US" baseline="0" dirty="0"/>
              <a:t> for epilepsy, piloting a </a:t>
            </a:r>
            <a:r>
              <a:rPr lang="en-US" baseline="0" dirty="0" err="1"/>
              <a:t>Mastercard</a:t>
            </a:r>
            <a:r>
              <a:rPr lang="en-US" baseline="0" dirty="0"/>
              <a:t> for mental health and CHF. 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We use an EMR, based in </a:t>
            </a:r>
            <a:r>
              <a:rPr lang="en-US" baseline="0" dirty="0" err="1"/>
              <a:t>OpenMRS</a:t>
            </a:r>
            <a:r>
              <a:rPr lang="en-US" baseline="0" dirty="0"/>
              <a:t>, build off of our HIV program, that can generate reports, indicators, and lists of patients who miss visit so we can track them. It also generates a list of patients due in clinic each day and tells support staff who needs a lab draw (for viral load for HIV patients, or </a:t>
            </a:r>
            <a:r>
              <a:rPr lang="en-US" baseline="0" dirty="0" err="1"/>
              <a:t>eg</a:t>
            </a:r>
            <a:r>
              <a:rPr lang="en-US" baseline="0" dirty="0"/>
              <a:t> kidney function for a diabetes patient) 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There’s a very standardized patient flow that provides screening for other conditions as patients check in (TB, HIV, hypertension, diabetes).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Staff: Clinician, nurse, clerks. Stuff: Same for PEN Plus, Space: Existing HIV clinic space, System: Leveraged existing HIV systems, Social Support: PIH POSER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AF384-5B4C-A740-AF03-30C9F24A89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035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75980-C0CA-8B4F-8BF6-2D9EB3FBFD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53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E625E-9AF7-1445-A189-7CDCD143FD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0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D6CE-0A2E-C0B1-9D90-4E0BE92A4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020CF-3ACA-004B-FD8F-BE8F3153D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134A7-5D30-0D62-9F89-4866EDD8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0B75-3EF7-44B1-BD3E-F7070F9F135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07D0A-C066-B300-1236-61FE63A8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D04EA-0355-A601-028D-C97615C6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34A4-72D5-450D-9232-E3A2516E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0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7757B-172F-BDAB-1C5A-DFE30F6B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2B700-71B6-944C-604D-D1A9238E1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D51B0-6332-A548-83DC-D492FC79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0B75-3EF7-44B1-BD3E-F7070F9F135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EAD17-37B4-28B8-AD9B-FA970F62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B5F7F-146A-09B0-4174-9BC1B773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34A4-72D5-450D-9232-E3A2516E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20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5EC532-6917-BC01-C4C2-B164A83C8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8760B-8096-4569-910D-88174C403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8FA44-C497-0409-D5C7-DE2CE3D21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0B75-3EF7-44B1-BD3E-F7070F9F135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451F1-07E7-AC6F-5489-4873F4879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C03CF-D84D-0676-0543-0C921FD0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34A4-72D5-450D-9232-E3A2516E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6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0705-A8F8-7E4D-9362-D46EEC627DA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C6765-7B41-F84A-8F86-0F37200C1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5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A2846-E121-5C0C-BBDF-356A69C7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E39EE-3D6A-EDD7-48A8-563C231B0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A0A8B-36E0-8747-B58D-701F3CF8D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0B75-3EF7-44B1-BD3E-F7070F9F135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5572C-3B13-88A5-8B9A-91BB3C4E9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0173D-BC92-9827-59A0-81147F70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34A4-72D5-450D-9232-E3A2516E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25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BB3A4-2793-1DD5-922C-0F8E77D1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C9C6D-076D-947F-C87E-A07CB4D6F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4B3FD-16D9-AF9C-8663-352159C75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0B75-3EF7-44B1-BD3E-F7070F9F135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F88CB-A436-0CD9-496F-F5FAC3D4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7ADEB-C0E0-7C8F-B0F4-2A6D226C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34A4-72D5-450D-9232-E3A2516E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9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F4A32-6ED0-AED5-AEA5-123A7733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4F65C-D619-25EB-B2C4-67E67C148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BC972-A053-DECA-0007-85342A402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CFCE0-D881-BB3F-7298-9DC43A309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0B75-3EF7-44B1-BD3E-F7070F9F135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DE7DA-666E-9FD2-3958-C827BFDEE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9BD58-180D-10AA-142C-A3C669B3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34A4-72D5-450D-9232-E3A2516E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6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B9829-4593-4397-A327-CE3C5E44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F5232-C345-14C0-966C-350678330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C28EC-C2C3-B737-D353-DEFAA8023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85EEF-8451-CF60-09EC-6A50CB096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52618-BBEC-67F4-06EC-8835522B5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E4B6B9-3768-D52E-25F5-377C8AFC9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0B75-3EF7-44B1-BD3E-F7070F9F135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195465-934E-593D-93A2-2043D7AC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3D5815-4832-938D-B1B8-2E835126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34A4-72D5-450D-9232-E3A2516E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6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2242-8200-18A0-7ABF-CDA8914B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3964A-4450-A590-BA1F-50EB7DEB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0B75-3EF7-44B1-BD3E-F7070F9F135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255F36-D8A4-8B18-CD6E-4B54F7B57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6723E-7BE3-CC78-B54C-032F80EF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34A4-72D5-450D-9232-E3A2516E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81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18C53-F701-A046-CEBF-F9F8CFEAA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0B75-3EF7-44B1-BD3E-F7070F9F135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33C966-8E24-EC2F-42E0-9E844A731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A09AB-A552-9A2E-F659-F0FAA371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34A4-72D5-450D-9232-E3A2516E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40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FFE68-27E8-1B8E-751A-987E5AE55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F68DA-DE04-2073-B157-E9F22F383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6385F-76A7-0693-B90A-3F844A7DF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1E792-FE1C-7C8F-DCAF-1953600E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0B75-3EF7-44B1-BD3E-F7070F9F135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2F032-42E7-92C0-3AE6-AC3E54FE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C21DF-2EB8-A03E-9111-303DB684E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34A4-72D5-450D-9232-E3A2516E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22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C1BFA-4269-F9B4-4F6A-19878BE0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23C669-5066-FA89-4123-DD647CEA9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F47D4-2861-5BA7-D250-ADC0F959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6B1E9-77DF-E508-EB59-258F1FE1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0B75-3EF7-44B1-BD3E-F7070F9F135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54870-3BD3-3DE6-D9A8-1CBCDDB3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FE094-14C3-4043-BF24-9D8F3B6C5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34A4-72D5-450D-9232-E3A2516E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77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CE1DB-C2DA-A696-4DA4-7AF22101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88A24-70C5-5E2A-ADC0-DC56E3C01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EF670-BDEB-E252-7DC1-85F175C20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E0B75-3EF7-44B1-BD3E-F7070F9F135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3A453-FBCB-13C1-2C3E-F4BF50DFD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629A5-C13F-1C78-B045-F0EF26C91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F34A4-72D5-450D-9232-E3A2516E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59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5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0" y="0"/>
              <a:ext cx="12192000" cy="1359242"/>
            </a:xfrm>
            <a:prstGeom prst="rect">
              <a:avLst/>
            </a:prstGeom>
            <a:solidFill>
              <a:srgbClr val="F8971D">
                <a:alpha val="91000"/>
              </a:srgb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815383" y="6203091"/>
            <a:ext cx="2051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Whitney Medium" charset="0"/>
                <a:ea typeface="Whitney Medium" charset="0"/>
                <a:cs typeface="Whitney Medium" charset="0"/>
              </a:rPr>
              <a:t>22 April 2022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72611" y="927802"/>
            <a:ext cx="67809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3738" y="927802"/>
            <a:ext cx="356513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Whitney Medium" charset="0"/>
                <a:ea typeface="Whitney Medium" charset="0"/>
                <a:cs typeface="Whitney Medium" charset="0"/>
              </a:rPr>
              <a:t>Dr.   Victor Mithi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9154" y="86252"/>
            <a:ext cx="8315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Whitney Semibold" charset="0"/>
                <a:ea typeface="Whitney Semibold" charset="0"/>
                <a:cs typeface="Whitney Semibold" charset="0"/>
              </a:rPr>
              <a:t>INTERGRATED CHRONIC CARE CLINIC: </a:t>
            </a:r>
            <a:r>
              <a:rPr lang="en-US" sz="2000" b="1" dirty="0" err="1">
                <a:solidFill>
                  <a:schemeClr val="bg1"/>
                </a:solidFill>
                <a:latin typeface="Whitney Semibold" charset="0"/>
                <a:ea typeface="Whitney Semibold" charset="0"/>
                <a:cs typeface="Whitney Semibold" charset="0"/>
              </a:rPr>
              <a:t>Neno</a:t>
            </a:r>
            <a:r>
              <a:rPr lang="en-US" sz="2000" b="1" dirty="0">
                <a:solidFill>
                  <a:schemeClr val="bg1"/>
                </a:solidFill>
                <a:latin typeface="Whitney Semibold" charset="0"/>
                <a:ea typeface="Whitney Semibold" charset="0"/>
                <a:cs typeface="Whitney Semibold" charset="0"/>
              </a:rPr>
              <a:t> Malawi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543" y="285136"/>
            <a:ext cx="3124395" cy="50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2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857" b="20421"/>
            <a:stretch/>
          </p:blipFill>
          <p:spPr>
            <a:xfrm>
              <a:off x="0" y="0"/>
              <a:ext cx="12192000" cy="135924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555555">
                <a:alpha val="30000"/>
              </a:srgb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1143046"/>
              <a:ext cx="12192000" cy="216196"/>
            </a:xfrm>
            <a:prstGeom prst="rect">
              <a:avLst/>
            </a:prstGeom>
            <a:solidFill>
              <a:srgbClr val="555555">
                <a:alpha val="91000"/>
              </a:srgb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6457890"/>
            <a:ext cx="4043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2000" i="1" kern="1200" dirty="0">
                <a:solidFill>
                  <a:srgbClr val="F8971D"/>
                </a:solidFill>
                <a:effectLst/>
                <a:latin typeface="Whitney Book"/>
                <a:ea typeface="Times New Roman" panose="02020603050405020304" pitchFamily="18" charset="0"/>
                <a:cs typeface="Times New Roman" panose="02020603050405020304" pitchFamily="18" charset="0"/>
              </a:rPr>
              <a:t>APZU Communication </a:t>
            </a:r>
            <a:r>
              <a:rPr lang="en-US" sz="2000" b="1" kern="1200" dirty="0">
                <a:solidFill>
                  <a:srgbClr val="F8971D"/>
                </a:solidFill>
                <a:effectLst/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endParaRPr lang="en-US" sz="2000" b="1" dirty="0">
              <a:solidFill>
                <a:srgbClr val="F8971D"/>
              </a:solidFill>
              <a:effectLst/>
              <a:latin typeface="Bradley Hand ITC" panose="03070402050302030203" pitchFamily="66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158279"/>
            <a:ext cx="12192000" cy="727239"/>
          </a:xfrm>
          <a:prstGeom prst="rect">
            <a:avLst/>
          </a:prstGeom>
          <a:solidFill>
            <a:srgbClr val="FF98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232" y="6248194"/>
            <a:ext cx="3260706" cy="52332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24000" y="2475114"/>
            <a:ext cx="9144000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blipFill>
                  <a:blip r:embed="rId5"/>
                  <a:stretch>
                    <a:fillRect/>
                  </a:stretch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End! </a:t>
            </a:r>
          </a:p>
        </p:txBody>
      </p:sp>
    </p:spTree>
    <p:extLst>
      <p:ext uri="{BB962C8B-B14F-4D97-AF65-F5344CB8AC3E}">
        <p14:creationId xmlns:p14="http://schemas.microsoft.com/office/powerpoint/2010/main" val="14930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17AC3-9938-B3F5-8E5C-C6B6EA055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E6983-48DE-6310-69C7-C33F0DC30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MSc Public Health for Development Student</a:t>
            </a:r>
          </a:p>
          <a:p>
            <a:endParaRPr lang="en-GB" dirty="0"/>
          </a:p>
          <a:p>
            <a:r>
              <a:rPr lang="en-GB" dirty="0"/>
              <a:t>Former  Chronic Care programs Manager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Partners in Health, Malawi Site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Worked on Integrated Chronic care </a:t>
            </a:r>
            <a:r>
              <a:rPr lang="en-GB" dirty="0" err="1"/>
              <a:t>CLinics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2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737CF-1BC2-996D-E97B-B0A7DC68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A0B32-CB5F-DB93-C329-CAA20BE31B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Introduction to Pen-plus sites with the 5S model</a:t>
            </a:r>
          </a:p>
          <a:p>
            <a:r>
              <a:rPr lang="en-US" dirty="0"/>
              <a:t>Pen-plus training</a:t>
            </a:r>
          </a:p>
          <a:p>
            <a:r>
              <a:rPr lang="en-US" dirty="0"/>
              <a:t>District demographics</a:t>
            </a:r>
          </a:p>
          <a:p>
            <a:r>
              <a:rPr lang="en-US" b="1" dirty="0"/>
              <a:t>Integrating chronic care clinics</a:t>
            </a:r>
          </a:p>
        </p:txBody>
      </p:sp>
    </p:spTree>
    <p:extLst>
      <p:ext uri="{BB962C8B-B14F-4D97-AF65-F5344CB8AC3E}">
        <p14:creationId xmlns:p14="http://schemas.microsoft.com/office/powerpoint/2010/main" val="41846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V_20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0"/>
            <a:ext cx="5899959" cy="76352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59400" y="3022600"/>
            <a:ext cx="1763325" cy="37966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36376" y="6179310"/>
            <a:ext cx="2486989" cy="5162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11072" y="3845024"/>
            <a:ext cx="2486989" cy="32577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201334" y="230231"/>
            <a:ext cx="4921390" cy="1920013"/>
          </a:xfrm>
          <a:custGeom>
            <a:avLst/>
            <a:gdLst>
              <a:gd name="connsiteX0" fmla="*/ 4114803 w 4114803"/>
              <a:gd name="connsiteY0" fmla="*/ 650083 h 1920013"/>
              <a:gd name="connsiteX1" fmla="*/ 4069442 w 4114803"/>
              <a:gd name="connsiteY1" fmla="*/ 15118 h 1920013"/>
              <a:gd name="connsiteX2" fmla="*/ 4069442 w 4114803"/>
              <a:gd name="connsiteY2" fmla="*/ 15118 h 1920013"/>
              <a:gd name="connsiteX3" fmla="*/ 3389029 w 4114803"/>
              <a:gd name="connsiteY3" fmla="*/ 0 h 1920013"/>
              <a:gd name="connsiteX4" fmla="*/ 213766 w 4114803"/>
              <a:gd name="connsiteY4" fmla="*/ 75591 h 1920013"/>
              <a:gd name="connsiteX5" fmla="*/ 485932 w 4114803"/>
              <a:gd name="connsiteY5" fmla="*/ 846620 h 1920013"/>
              <a:gd name="connsiteX6" fmla="*/ 2073563 w 4114803"/>
              <a:gd name="connsiteY6" fmla="*/ 1148984 h 1920013"/>
              <a:gd name="connsiteX7" fmla="*/ 2799337 w 4114803"/>
              <a:gd name="connsiteY7" fmla="*/ 1678122 h 1920013"/>
              <a:gd name="connsiteX8" fmla="*/ 3570472 w 4114803"/>
              <a:gd name="connsiteY8" fmla="*/ 1920013 h 1920013"/>
              <a:gd name="connsiteX9" fmla="*/ 4008961 w 4114803"/>
              <a:gd name="connsiteY9" fmla="*/ 1678122 h 1920013"/>
              <a:gd name="connsiteX10" fmla="*/ 4114803 w 4114803"/>
              <a:gd name="connsiteY10" fmla="*/ 650083 h 192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3" h="1920013">
                <a:moveTo>
                  <a:pt x="4114803" y="650083"/>
                </a:moveTo>
                <a:lnTo>
                  <a:pt x="4069442" y="15118"/>
                </a:lnTo>
                <a:lnTo>
                  <a:pt x="4069442" y="15118"/>
                </a:lnTo>
                <a:lnTo>
                  <a:pt x="3389029" y="0"/>
                </a:lnTo>
                <a:lnTo>
                  <a:pt x="213766" y="75591"/>
                </a:lnTo>
                <a:cubicBezTo>
                  <a:pt x="-270083" y="216694"/>
                  <a:pt x="175966" y="667721"/>
                  <a:pt x="485932" y="846620"/>
                </a:cubicBezTo>
                <a:cubicBezTo>
                  <a:pt x="795898" y="1025519"/>
                  <a:pt x="1687996" y="1010400"/>
                  <a:pt x="2073563" y="1148984"/>
                </a:cubicBezTo>
                <a:cubicBezTo>
                  <a:pt x="2459130" y="1287568"/>
                  <a:pt x="2549852" y="1549617"/>
                  <a:pt x="2799337" y="1678122"/>
                </a:cubicBezTo>
                <a:cubicBezTo>
                  <a:pt x="3048822" y="1806627"/>
                  <a:pt x="3368868" y="1920013"/>
                  <a:pt x="3570472" y="1920013"/>
                </a:cubicBezTo>
                <a:cubicBezTo>
                  <a:pt x="3772076" y="1920013"/>
                  <a:pt x="3918239" y="1887257"/>
                  <a:pt x="4008961" y="1678122"/>
                </a:cubicBezTo>
                <a:cubicBezTo>
                  <a:pt x="4099683" y="1468987"/>
                  <a:pt x="4107243" y="1067094"/>
                  <a:pt x="4114803" y="65008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PIH_APZU_logo_orange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0086" y="6341730"/>
            <a:ext cx="472728" cy="466954"/>
          </a:xfrm>
          <a:prstGeom prst="rect">
            <a:avLst/>
          </a:prstGeom>
        </p:spPr>
      </p:pic>
      <p:pic>
        <p:nvPicPr>
          <p:cNvPr id="18" name="Picture 17" descr="Malawi MOH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826" y="6341730"/>
            <a:ext cx="452026" cy="46634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246483" y="-71126"/>
            <a:ext cx="1862894" cy="13919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 txBox="1">
            <a:spLocks/>
          </p:cNvSpPr>
          <p:nvPr/>
        </p:nvSpPr>
        <p:spPr>
          <a:xfrm>
            <a:off x="8251961" y="1320800"/>
            <a:ext cx="3658042" cy="529495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600" b="1" kern="1200">
                <a:solidFill>
                  <a:srgbClr val="177C90"/>
                </a:solidFill>
                <a:latin typeface="Calibri"/>
                <a:ea typeface="+mn-ea"/>
                <a:cs typeface="Calibri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864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22960" indent="-228600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By end of 2014 Neno had </a:t>
            </a:r>
            <a:r>
              <a:rPr lang="en-US" sz="3600" dirty="0">
                <a:solidFill>
                  <a:srgbClr val="9E0158"/>
                </a:solidFill>
              </a:rPr>
              <a:t>6,779 </a:t>
            </a:r>
            <a:r>
              <a:rPr lang="en-US" sz="3600" dirty="0"/>
              <a:t>HIV patients active in care across 13 health </a:t>
            </a:r>
            <a:r>
              <a:rPr lang="en-US" sz="3600" dirty="0" err="1"/>
              <a:t>centres</a:t>
            </a:r>
            <a:r>
              <a:rPr lang="mr-IN" sz="3600" dirty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425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V_20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0"/>
            <a:ext cx="5899959" cy="7635240"/>
          </a:xfrm>
          <a:prstGeom prst="rect">
            <a:avLst/>
          </a:prstGeom>
        </p:spPr>
      </p:pic>
      <p:pic>
        <p:nvPicPr>
          <p:cNvPr id="21" name="Picture 20" descr="NCD_2014.jpg"/>
          <p:cNvPicPr>
            <a:picLocks noChangeAspect="1"/>
          </p:cNvPicPr>
          <p:nvPr/>
        </p:nvPicPr>
        <p:blipFill>
          <a:blip r:embed="rId4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0"/>
            <a:ext cx="5899959" cy="7635240"/>
          </a:xfrm>
          <a:prstGeom prst="rect">
            <a:avLst/>
          </a:prstGeom>
        </p:spPr>
      </p:pic>
      <p:pic>
        <p:nvPicPr>
          <p:cNvPr id="12" name="Picture 11" descr="NCD_2014.jpg"/>
          <p:cNvPicPr>
            <a:picLocks noChangeAspect="1"/>
          </p:cNvPicPr>
          <p:nvPr/>
        </p:nvPicPr>
        <p:blipFill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0"/>
            <a:ext cx="5899959" cy="7635240"/>
          </a:xfrm>
          <a:prstGeom prst="rect">
            <a:avLst/>
          </a:prstGeom>
        </p:spPr>
      </p:pic>
      <p:pic>
        <p:nvPicPr>
          <p:cNvPr id="22" name="Picture 21" descr="NCD_2014.jpg"/>
          <p:cNvPicPr>
            <a:picLocks noChangeAspect="1"/>
          </p:cNvPicPr>
          <p:nvPr/>
        </p:nvPicPr>
        <p:blipFill>
          <a:blip r:embed="rId4" cstate="email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0"/>
            <a:ext cx="5899959" cy="76352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59400" y="3022600"/>
            <a:ext cx="1763325" cy="37966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36376" y="6179310"/>
            <a:ext cx="2486989" cy="5162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11072" y="3845024"/>
            <a:ext cx="2486989" cy="32577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201334" y="230231"/>
            <a:ext cx="4610530" cy="1920013"/>
          </a:xfrm>
          <a:custGeom>
            <a:avLst/>
            <a:gdLst>
              <a:gd name="connsiteX0" fmla="*/ 4114803 w 4114803"/>
              <a:gd name="connsiteY0" fmla="*/ 650083 h 1920013"/>
              <a:gd name="connsiteX1" fmla="*/ 4069442 w 4114803"/>
              <a:gd name="connsiteY1" fmla="*/ 15118 h 1920013"/>
              <a:gd name="connsiteX2" fmla="*/ 4069442 w 4114803"/>
              <a:gd name="connsiteY2" fmla="*/ 15118 h 1920013"/>
              <a:gd name="connsiteX3" fmla="*/ 3389029 w 4114803"/>
              <a:gd name="connsiteY3" fmla="*/ 0 h 1920013"/>
              <a:gd name="connsiteX4" fmla="*/ 213766 w 4114803"/>
              <a:gd name="connsiteY4" fmla="*/ 75591 h 1920013"/>
              <a:gd name="connsiteX5" fmla="*/ 485932 w 4114803"/>
              <a:gd name="connsiteY5" fmla="*/ 846620 h 1920013"/>
              <a:gd name="connsiteX6" fmla="*/ 2073563 w 4114803"/>
              <a:gd name="connsiteY6" fmla="*/ 1148984 h 1920013"/>
              <a:gd name="connsiteX7" fmla="*/ 2799337 w 4114803"/>
              <a:gd name="connsiteY7" fmla="*/ 1678122 h 1920013"/>
              <a:gd name="connsiteX8" fmla="*/ 3570472 w 4114803"/>
              <a:gd name="connsiteY8" fmla="*/ 1920013 h 1920013"/>
              <a:gd name="connsiteX9" fmla="*/ 4008961 w 4114803"/>
              <a:gd name="connsiteY9" fmla="*/ 1678122 h 1920013"/>
              <a:gd name="connsiteX10" fmla="*/ 4114803 w 4114803"/>
              <a:gd name="connsiteY10" fmla="*/ 650083 h 192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3" h="1920013">
                <a:moveTo>
                  <a:pt x="4114803" y="650083"/>
                </a:moveTo>
                <a:lnTo>
                  <a:pt x="4069442" y="15118"/>
                </a:lnTo>
                <a:lnTo>
                  <a:pt x="4069442" y="15118"/>
                </a:lnTo>
                <a:lnTo>
                  <a:pt x="3389029" y="0"/>
                </a:lnTo>
                <a:lnTo>
                  <a:pt x="213766" y="75591"/>
                </a:lnTo>
                <a:cubicBezTo>
                  <a:pt x="-270083" y="216694"/>
                  <a:pt x="175966" y="667721"/>
                  <a:pt x="485932" y="846620"/>
                </a:cubicBezTo>
                <a:cubicBezTo>
                  <a:pt x="795898" y="1025519"/>
                  <a:pt x="1687996" y="1010400"/>
                  <a:pt x="2073563" y="1148984"/>
                </a:cubicBezTo>
                <a:cubicBezTo>
                  <a:pt x="2459130" y="1287568"/>
                  <a:pt x="2549852" y="1549617"/>
                  <a:pt x="2799337" y="1678122"/>
                </a:cubicBezTo>
                <a:cubicBezTo>
                  <a:pt x="3048822" y="1806627"/>
                  <a:pt x="3368868" y="1920013"/>
                  <a:pt x="3570472" y="1920013"/>
                </a:cubicBezTo>
                <a:cubicBezTo>
                  <a:pt x="3772076" y="1920013"/>
                  <a:pt x="3918239" y="1887257"/>
                  <a:pt x="4008961" y="1678122"/>
                </a:cubicBezTo>
                <a:cubicBezTo>
                  <a:pt x="4099683" y="1468987"/>
                  <a:pt x="4107243" y="1067094"/>
                  <a:pt x="4114803" y="65008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PIH_APZU_logo_orange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0086" y="6341730"/>
            <a:ext cx="472728" cy="466954"/>
          </a:xfrm>
          <a:prstGeom prst="rect">
            <a:avLst/>
          </a:prstGeom>
        </p:spPr>
      </p:pic>
      <p:pic>
        <p:nvPicPr>
          <p:cNvPr id="18" name="Picture 17" descr="Malawi MOH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826" y="6341730"/>
            <a:ext cx="452026" cy="46634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246483" y="-71126"/>
            <a:ext cx="1862894" cy="13919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8301806" y="1320800"/>
            <a:ext cx="3844636" cy="529495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600" b="1" kern="1200">
                <a:solidFill>
                  <a:srgbClr val="177C90"/>
                </a:solidFill>
                <a:latin typeface="Calibri"/>
                <a:ea typeface="+mn-ea"/>
                <a:cs typeface="Calibri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864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22960" indent="-228600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r-IN" sz="3600" dirty="0"/>
              <a:t>…</a:t>
            </a:r>
            <a:r>
              <a:rPr lang="en-US" sz="3600" dirty="0"/>
              <a:t> but non-communicable disease care was limited to two hospitals, with only </a:t>
            </a:r>
            <a:r>
              <a:rPr lang="en-US" sz="3600" dirty="0">
                <a:solidFill>
                  <a:srgbClr val="252360"/>
                </a:solidFill>
              </a:rPr>
              <a:t>884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252360"/>
                </a:solidFill>
              </a:rPr>
              <a:t>patients </a:t>
            </a:r>
            <a:r>
              <a:rPr lang="en-US" sz="3600" dirty="0"/>
              <a:t>in care</a:t>
            </a:r>
          </a:p>
        </p:txBody>
      </p:sp>
    </p:spTree>
    <p:extLst>
      <p:ext uri="{BB962C8B-B14F-4D97-AF65-F5344CB8AC3E}">
        <p14:creationId xmlns:p14="http://schemas.microsoft.com/office/powerpoint/2010/main" val="203187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V_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0"/>
            <a:ext cx="5899959" cy="76352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82831" y="3522544"/>
            <a:ext cx="1994534" cy="34101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595460" y="145563"/>
            <a:ext cx="4114803" cy="1920013"/>
          </a:xfrm>
          <a:custGeom>
            <a:avLst/>
            <a:gdLst>
              <a:gd name="connsiteX0" fmla="*/ 4114803 w 4114803"/>
              <a:gd name="connsiteY0" fmla="*/ 650083 h 1920013"/>
              <a:gd name="connsiteX1" fmla="*/ 4069442 w 4114803"/>
              <a:gd name="connsiteY1" fmla="*/ 15118 h 1920013"/>
              <a:gd name="connsiteX2" fmla="*/ 4069442 w 4114803"/>
              <a:gd name="connsiteY2" fmla="*/ 15118 h 1920013"/>
              <a:gd name="connsiteX3" fmla="*/ 3389029 w 4114803"/>
              <a:gd name="connsiteY3" fmla="*/ 0 h 1920013"/>
              <a:gd name="connsiteX4" fmla="*/ 213766 w 4114803"/>
              <a:gd name="connsiteY4" fmla="*/ 75591 h 1920013"/>
              <a:gd name="connsiteX5" fmla="*/ 485932 w 4114803"/>
              <a:gd name="connsiteY5" fmla="*/ 846620 h 1920013"/>
              <a:gd name="connsiteX6" fmla="*/ 2073563 w 4114803"/>
              <a:gd name="connsiteY6" fmla="*/ 1148984 h 1920013"/>
              <a:gd name="connsiteX7" fmla="*/ 2799337 w 4114803"/>
              <a:gd name="connsiteY7" fmla="*/ 1678122 h 1920013"/>
              <a:gd name="connsiteX8" fmla="*/ 3570472 w 4114803"/>
              <a:gd name="connsiteY8" fmla="*/ 1920013 h 1920013"/>
              <a:gd name="connsiteX9" fmla="*/ 4008961 w 4114803"/>
              <a:gd name="connsiteY9" fmla="*/ 1678122 h 1920013"/>
              <a:gd name="connsiteX10" fmla="*/ 4114803 w 4114803"/>
              <a:gd name="connsiteY10" fmla="*/ 650083 h 192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3" h="1920013">
                <a:moveTo>
                  <a:pt x="4114803" y="650083"/>
                </a:moveTo>
                <a:lnTo>
                  <a:pt x="4069442" y="15118"/>
                </a:lnTo>
                <a:lnTo>
                  <a:pt x="4069442" y="15118"/>
                </a:lnTo>
                <a:lnTo>
                  <a:pt x="3389029" y="0"/>
                </a:lnTo>
                <a:lnTo>
                  <a:pt x="213766" y="75591"/>
                </a:lnTo>
                <a:cubicBezTo>
                  <a:pt x="-270083" y="216694"/>
                  <a:pt x="175966" y="667721"/>
                  <a:pt x="485932" y="846620"/>
                </a:cubicBezTo>
                <a:cubicBezTo>
                  <a:pt x="795898" y="1025519"/>
                  <a:pt x="1687996" y="1010400"/>
                  <a:pt x="2073563" y="1148984"/>
                </a:cubicBezTo>
                <a:cubicBezTo>
                  <a:pt x="2459130" y="1287568"/>
                  <a:pt x="2549852" y="1549617"/>
                  <a:pt x="2799337" y="1678122"/>
                </a:cubicBezTo>
                <a:cubicBezTo>
                  <a:pt x="3048822" y="1806627"/>
                  <a:pt x="3368868" y="1920013"/>
                  <a:pt x="3570472" y="1920013"/>
                </a:cubicBezTo>
                <a:cubicBezTo>
                  <a:pt x="3772076" y="1920013"/>
                  <a:pt x="3918239" y="1887257"/>
                  <a:pt x="4008961" y="1678122"/>
                </a:cubicBezTo>
                <a:cubicBezTo>
                  <a:pt x="4099683" y="1468987"/>
                  <a:pt x="4107243" y="1067094"/>
                  <a:pt x="4114803" y="6500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36376" y="6179310"/>
            <a:ext cx="2486989" cy="5162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04868" y="2720678"/>
            <a:ext cx="2486989" cy="4264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201334" y="230231"/>
            <a:ext cx="4610530" cy="1920013"/>
          </a:xfrm>
          <a:custGeom>
            <a:avLst/>
            <a:gdLst>
              <a:gd name="connsiteX0" fmla="*/ 4114803 w 4114803"/>
              <a:gd name="connsiteY0" fmla="*/ 650083 h 1920013"/>
              <a:gd name="connsiteX1" fmla="*/ 4069442 w 4114803"/>
              <a:gd name="connsiteY1" fmla="*/ 15118 h 1920013"/>
              <a:gd name="connsiteX2" fmla="*/ 4069442 w 4114803"/>
              <a:gd name="connsiteY2" fmla="*/ 15118 h 1920013"/>
              <a:gd name="connsiteX3" fmla="*/ 3389029 w 4114803"/>
              <a:gd name="connsiteY3" fmla="*/ 0 h 1920013"/>
              <a:gd name="connsiteX4" fmla="*/ 213766 w 4114803"/>
              <a:gd name="connsiteY4" fmla="*/ 75591 h 1920013"/>
              <a:gd name="connsiteX5" fmla="*/ 485932 w 4114803"/>
              <a:gd name="connsiteY5" fmla="*/ 846620 h 1920013"/>
              <a:gd name="connsiteX6" fmla="*/ 2073563 w 4114803"/>
              <a:gd name="connsiteY6" fmla="*/ 1148984 h 1920013"/>
              <a:gd name="connsiteX7" fmla="*/ 2799337 w 4114803"/>
              <a:gd name="connsiteY7" fmla="*/ 1678122 h 1920013"/>
              <a:gd name="connsiteX8" fmla="*/ 3570472 w 4114803"/>
              <a:gd name="connsiteY8" fmla="*/ 1920013 h 1920013"/>
              <a:gd name="connsiteX9" fmla="*/ 4008961 w 4114803"/>
              <a:gd name="connsiteY9" fmla="*/ 1678122 h 1920013"/>
              <a:gd name="connsiteX10" fmla="*/ 4114803 w 4114803"/>
              <a:gd name="connsiteY10" fmla="*/ 650083 h 192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3" h="1920013">
                <a:moveTo>
                  <a:pt x="4114803" y="650083"/>
                </a:moveTo>
                <a:lnTo>
                  <a:pt x="4069442" y="15118"/>
                </a:lnTo>
                <a:lnTo>
                  <a:pt x="4069442" y="15118"/>
                </a:lnTo>
                <a:lnTo>
                  <a:pt x="3389029" y="0"/>
                </a:lnTo>
                <a:lnTo>
                  <a:pt x="213766" y="75591"/>
                </a:lnTo>
                <a:cubicBezTo>
                  <a:pt x="-270083" y="216694"/>
                  <a:pt x="175966" y="667721"/>
                  <a:pt x="485932" y="846620"/>
                </a:cubicBezTo>
                <a:cubicBezTo>
                  <a:pt x="795898" y="1025519"/>
                  <a:pt x="1687996" y="1010400"/>
                  <a:pt x="2073563" y="1148984"/>
                </a:cubicBezTo>
                <a:cubicBezTo>
                  <a:pt x="2459130" y="1287568"/>
                  <a:pt x="2549852" y="1549617"/>
                  <a:pt x="2799337" y="1678122"/>
                </a:cubicBezTo>
                <a:cubicBezTo>
                  <a:pt x="3048822" y="1806627"/>
                  <a:pt x="3368868" y="1920013"/>
                  <a:pt x="3570472" y="1920013"/>
                </a:cubicBezTo>
                <a:cubicBezTo>
                  <a:pt x="3772076" y="1920013"/>
                  <a:pt x="3918239" y="1887257"/>
                  <a:pt x="4008961" y="1678122"/>
                </a:cubicBezTo>
                <a:cubicBezTo>
                  <a:pt x="4099683" y="1468987"/>
                  <a:pt x="4107243" y="1067094"/>
                  <a:pt x="4114803" y="6500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316720" y="3522544"/>
            <a:ext cx="1276446" cy="317303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C3 Logo_final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6" t="14328" r="12133" b="14949"/>
          <a:stretch/>
        </p:blipFill>
        <p:spPr>
          <a:xfrm>
            <a:off x="10268159" y="145563"/>
            <a:ext cx="1613647" cy="1044476"/>
          </a:xfrm>
          <a:prstGeom prst="rect">
            <a:avLst/>
          </a:prstGeom>
        </p:spPr>
      </p:pic>
      <p:pic>
        <p:nvPicPr>
          <p:cNvPr id="17" name="Picture 16" descr="PIH_APZU_logo_orange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0086" y="6341730"/>
            <a:ext cx="472728" cy="466954"/>
          </a:xfrm>
          <a:prstGeom prst="rect">
            <a:avLst/>
          </a:prstGeom>
        </p:spPr>
      </p:pic>
      <p:pic>
        <p:nvPicPr>
          <p:cNvPr id="18" name="Picture 17" descr="Malawi MOH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826" y="6341730"/>
            <a:ext cx="452026" cy="46634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246483" y="0"/>
            <a:ext cx="1862894" cy="13919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710596" y="0"/>
            <a:ext cx="8770811" cy="1066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Integrated Chronic Care Clinic </a:t>
            </a:r>
          </a:p>
        </p:txBody>
      </p:sp>
      <p:sp>
        <p:nvSpPr>
          <p:cNvPr id="22" name="Content Placeholder 11"/>
          <p:cNvSpPr txBox="1">
            <a:spLocks/>
          </p:cNvSpPr>
          <p:nvPr/>
        </p:nvSpPr>
        <p:spPr>
          <a:xfrm>
            <a:off x="8086092" y="2580117"/>
            <a:ext cx="3844636" cy="5294958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600" b="1" kern="1200">
                <a:solidFill>
                  <a:srgbClr val="177C90"/>
                </a:solidFill>
                <a:latin typeface="Calibri"/>
                <a:ea typeface="+mn-ea"/>
                <a:cs typeface="Calibri"/>
              </a:defRPr>
            </a:lvl1pPr>
            <a:lvl2pPr marL="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864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22960" indent="-228600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/>
              <a:t>NCD care scaled across 12 health centers &amp; 2 hospitals with </a:t>
            </a:r>
            <a:r>
              <a:rPr lang="en-US" sz="3600" dirty="0">
                <a:solidFill>
                  <a:srgbClr val="252360"/>
                </a:solidFill>
              </a:rPr>
              <a:t>~5,323 </a:t>
            </a:r>
            <a:r>
              <a:rPr lang="en-US" sz="3600" dirty="0"/>
              <a:t>in care</a:t>
            </a:r>
          </a:p>
        </p:txBody>
      </p:sp>
    </p:spTree>
    <p:extLst>
      <p:ext uri="{BB962C8B-B14F-4D97-AF65-F5344CB8AC3E}">
        <p14:creationId xmlns:p14="http://schemas.microsoft.com/office/powerpoint/2010/main" val="29231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pregnantwoman.png"/>
          <p:cNvPicPr>
            <a:picLocks noChangeAspect="1"/>
          </p:cNvPicPr>
          <p:nvPr/>
        </p:nvPicPr>
        <p:blipFill>
          <a:blip r:embed="rId3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09366" y="3872890"/>
            <a:ext cx="366342" cy="11489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5566" y="429004"/>
            <a:ext cx="9601200" cy="10968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88450" y="1854926"/>
            <a:ext cx="10062754" cy="4733137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Implemented in 2015 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HIV and NCD integration</a:t>
            </a:r>
          </a:p>
          <a:p>
            <a:pPr marL="1005840" lvl="2" indent="-457200"/>
            <a:r>
              <a:rPr lang="en-US" dirty="0"/>
              <a:t>Patient-centric care model</a:t>
            </a:r>
          </a:p>
          <a:p>
            <a:pPr marL="1005840" lvl="2" indent="-457200"/>
            <a:r>
              <a:rPr lang="en-US" dirty="0"/>
              <a:t>One appointment for all conditions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2108200" y="5045790"/>
            <a:ext cx="8150226" cy="1412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695452" y="3863487"/>
            <a:ext cx="1554480" cy="2440647"/>
            <a:chOff x="1695452" y="3863487"/>
            <a:chExt cx="1554480" cy="2440647"/>
          </a:xfrm>
        </p:grpSpPr>
        <p:pic>
          <p:nvPicPr>
            <p:cNvPr id="31" name="Picture 30" descr="pregnantwoman.png"/>
            <p:cNvPicPr>
              <a:picLocks noChangeAspect="1"/>
            </p:cNvPicPr>
            <p:nvPr/>
          </p:nvPicPr>
          <p:blipFill>
            <a:blip r:embed="rId3" cstate="email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307180" y="3863487"/>
              <a:ext cx="366342" cy="1148913"/>
            </a:xfrm>
            <a:prstGeom prst="rect">
              <a:avLst/>
            </a:prstGeom>
          </p:spPr>
        </p:pic>
        <p:sp>
          <p:nvSpPr>
            <p:cNvPr id="38" name="Up Arrow Callout 37"/>
            <p:cNvSpPr/>
            <p:nvPr/>
          </p:nvSpPr>
          <p:spPr>
            <a:xfrm>
              <a:off x="1695452" y="5547265"/>
              <a:ext cx="1554480" cy="756869"/>
            </a:xfrm>
            <a:prstGeom prst="upArrowCallout">
              <a:avLst>
                <a:gd name="adj1" fmla="val 14590"/>
                <a:gd name="adj2" fmla="val 17713"/>
                <a:gd name="adj3" fmla="val 19674"/>
                <a:gd name="adj4" fmla="val 7394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0" tIns="45715" rIns="91430" bIns="45715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Client Check-in and triage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209014" y="4956980"/>
              <a:ext cx="504795" cy="52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Wingdings 2" charset="0"/>
                </a:rPr>
                <a:t>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43" name="TextBox 40"/>
          <p:cNvSpPr txBox="1">
            <a:spLocks noChangeArrowheads="1"/>
          </p:cNvSpPr>
          <p:nvPr/>
        </p:nvSpPr>
        <p:spPr bwMode="auto">
          <a:xfrm>
            <a:off x="4202113" y="5706193"/>
            <a:ext cx="184646" cy="338544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ＭＳ Ｐゴシック" charset="0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68926" y="3793488"/>
            <a:ext cx="1554480" cy="2510646"/>
            <a:chOff x="5368926" y="3793488"/>
            <a:chExt cx="1554480" cy="2510646"/>
          </a:xfrm>
        </p:grpSpPr>
        <p:pic>
          <p:nvPicPr>
            <p:cNvPr id="35" name="Picture 34" descr="Male Supervisor_withoutcircle.jpg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91" b="98551" l="8974" r="89744">
                          <a14:foregroundMark x1="51923" y1="34541" x2="51923" y2="345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36401" y="3793488"/>
              <a:ext cx="473742" cy="1258653"/>
            </a:xfrm>
            <a:prstGeom prst="rect">
              <a:avLst/>
            </a:prstGeom>
          </p:spPr>
        </p:pic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5915032" y="4956980"/>
              <a:ext cx="504795" cy="52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Wingdings 2" charset="0"/>
                </a:rPr>
                <a:t>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8" name="Up Arrow Callout 47"/>
            <p:cNvSpPr/>
            <p:nvPr/>
          </p:nvSpPr>
          <p:spPr>
            <a:xfrm>
              <a:off x="5368926" y="5547265"/>
              <a:ext cx="1554480" cy="756869"/>
            </a:xfrm>
            <a:prstGeom prst="upArrowCallout">
              <a:avLst>
                <a:gd name="adj1" fmla="val 14590"/>
                <a:gd name="adj2" fmla="val 17713"/>
                <a:gd name="adj3" fmla="val 20339"/>
                <a:gd name="adj4" fmla="val 73857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0" tIns="45715" rIns="91430" bIns="45715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Education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32189" y="4040512"/>
            <a:ext cx="1746189" cy="2263622"/>
            <a:chOff x="3532189" y="4040512"/>
            <a:chExt cx="1746189" cy="2263622"/>
          </a:xfrm>
        </p:grpSpPr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4057624" y="4956980"/>
              <a:ext cx="504795" cy="52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Wingdings 2" charset="0"/>
                </a:rPr>
                <a:t>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4" name="Up Arrow Callout 43"/>
            <p:cNvSpPr/>
            <p:nvPr/>
          </p:nvSpPr>
          <p:spPr>
            <a:xfrm>
              <a:off x="3532189" y="5547265"/>
              <a:ext cx="1554480" cy="756869"/>
            </a:xfrm>
            <a:prstGeom prst="upArrowCallout">
              <a:avLst>
                <a:gd name="adj1" fmla="val 14590"/>
                <a:gd name="adj2" fmla="val 17713"/>
                <a:gd name="adj3" fmla="val 20256"/>
                <a:gd name="adj4" fmla="val 73752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0" tIns="45715" rIns="91430" bIns="45715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Screening &amp; direct referral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pic>
          <p:nvPicPr>
            <p:cNvPr id="47" name="Picture 46" descr="Blood pressure.png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4452" y="4040512"/>
              <a:ext cx="925830" cy="1234440"/>
            </a:xfrm>
            <a:prstGeom prst="rect">
              <a:avLst/>
            </a:prstGeom>
          </p:spPr>
        </p:pic>
        <p:pic>
          <p:nvPicPr>
            <p:cNvPr id="49" name="Picture 48" descr="DM&amp;HTN manual mastercard_V6_24sep2015.pdf"/>
            <p:cNvPicPr>
              <a:picLocks noChangeAspect="1"/>
            </p:cNvPicPr>
            <p:nvPr/>
          </p:nvPicPr>
          <p:blipFill rotWithShape="1">
            <a:blip r:embed="rId7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7682"/>
            <a:stretch/>
          </p:blipFill>
          <p:spPr>
            <a:xfrm rot="20845719">
              <a:off x="4617626" y="4403079"/>
              <a:ext cx="660752" cy="512479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7205663" y="3834772"/>
            <a:ext cx="1554480" cy="2469362"/>
            <a:chOff x="7205663" y="3834772"/>
            <a:chExt cx="1554480" cy="2469362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7746213" y="4956980"/>
              <a:ext cx="504795" cy="52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Wingdings 2" charset="0"/>
                </a:rPr>
                <a:t>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5" name="Up Arrow Callout 44"/>
            <p:cNvSpPr/>
            <p:nvPr/>
          </p:nvSpPr>
          <p:spPr>
            <a:xfrm>
              <a:off x="7205663" y="5547265"/>
              <a:ext cx="1554480" cy="756869"/>
            </a:xfrm>
            <a:prstGeom prst="upArrowCallout">
              <a:avLst>
                <a:gd name="adj1" fmla="val 14590"/>
                <a:gd name="adj2" fmla="val 17713"/>
                <a:gd name="adj3" fmla="val 21047"/>
                <a:gd name="adj4" fmla="val 73221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0" tIns="45715" rIns="91430" bIns="45715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Client sees clinician</a:t>
              </a:r>
            </a:p>
          </p:txBody>
        </p:sp>
        <p:pic>
          <p:nvPicPr>
            <p:cNvPr id="51" name="Picture 50" descr="Female-Supervisor_withoutcircle_no-background.gif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7519" y="3834772"/>
              <a:ext cx="409387" cy="1277059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2800669" y="6427113"/>
            <a:ext cx="77962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E.B Wroe, et al., Leveraging HIV platforms to work toward comprehensive primary care in rural Malawi: the Integrated Chronic Care Clinic, Healthcare (2015), http://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dx.doi.org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/10.1016/j.hjdsi.2015.08.002i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042400" y="3833092"/>
            <a:ext cx="1554480" cy="2471042"/>
            <a:chOff x="9042400" y="3833092"/>
            <a:chExt cx="1554480" cy="2471042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9558344" y="4956980"/>
              <a:ext cx="504795" cy="52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Wingdings 2" charset="0"/>
                </a:rPr>
                <a:t>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6" name="Up Arrow Callout 45"/>
            <p:cNvSpPr/>
            <p:nvPr/>
          </p:nvSpPr>
          <p:spPr>
            <a:xfrm>
              <a:off x="9042400" y="5547265"/>
              <a:ext cx="1554480" cy="756869"/>
            </a:xfrm>
            <a:prstGeom prst="upArrowCallout">
              <a:avLst>
                <a:gd name="adj1" fmla="val 14590"/>
                <a:gd name="adj2" fmla="val 17713"/>
                <a:gd name="adj3" fmla="val 21047"/>
                <a:gd name="adj4" fmla="val 72948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0" tIns="45715" rIns="91430" bIns="45715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Collect medicine and check out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45"/>
            <a:stretch/>
          </p:blipFill>
          <p:spPr>
            <a:xfrm>
              <a:off x="9538863" y="3833092"/>
              <a:ext cx="524276" cy="1223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17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D7F333-7D04-5646-AB19-EEDD922EAEA9}"/>
              </a:ext>
            </a:extLst>
          </p:cNvPr>
          <p:cNvSpPr/>
          <p:nvPr/>
        </p:nvSpPr>
        <p:spPr>
          <a:xfrm>
            <a:off x="217170" y="5063490"/>
            <a:ext cx="11852910" cy="166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DFB16D-B557-4842-97A9-0C67A5FE91DB}"/>
              </a:ext>
            </a:extLst>
          </p:cNvPr>
          <p:cNvSpPr/>
          <p:nvPr/>
        </p:nvSpPr>
        <p:spPr>
          <a:xfrm>
            <a:off x="217170" y="2895600"/>
            <a:ext cx="11852910" cy="1668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178A6B-EBD1-A94D-A726-DDBF19FFAE9B}"/>
              </a:ext>
            </a:extLst>
          </p:cNvPr>
          <p:cNvSpPr/>
          <p:nvPr/>
        </p:nvSpPr>
        <p:spPr>
          <a:xfrm>
            <a:off x="217170" y="727710"/>
            <a:ext cx="11852910" cy="1668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801877-0537-4E40-81DD-29F3483C1733}"/>
              </a:ext>
            </a:extLst>
          </p:cNvPr>
          <p:cNvSpPr txBox="1"/>
          <p:nvPr/>
        </p:nvSpPr>
        <p:spPr>
          <a:xfrm>
            <a:off x="217170" y="5063490"/>
            <a:ext cx="255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+mj-lt"/>
              </a:rPr>
              <a:t>Primary Care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FB9B64-8FE4-6749-9F3D-0EB019C608B9}"/>
              </a:ext>
            </a:extLst>
          </p:cNvPr>
          <p:cNvSpPr txBox="1"/>
          <p:nvPr/>
        </p:nvSpPr>
        <p:spPr>
          <a:xfrm>
            <a:off x="217170" y="2895600"/>
            <a:ext cx="255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+mj-lt"/>
              </a:rPr>
              <a:t>First Level Hospital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384DA-3E36-324F-A21D-320547819C86}"/>
              </a:ext>
            </a:extLst>
          </p:cNvPr>
          <p:cNvSpPr txBox="1"/>
          <p:nvPr/>
        </p:nvSpPr>
        <p:spPr>
          <a:xfrm>
            <a:off x="217170" y="752594"/>
            <a:ext cx="255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+mj-lt"/>
              </a:rPr>
              <a:t>Referral Hospital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D0E49E-4666-6B41-924A-7D75EA86F436}"/>
              </a:ext>
            </a:extLst>
          </p:cNvPr>
          <p:cNvGrpSpPr/>
          <p:nvPr/>
        </p:nvGrpSpPr>
        <p:grpSpPr>
          <a:xfrm>
            <a:off x="3871084" y="2409102"/>
            <a:ext cx="1392316" cy="1392316"/>
            <a:chOff x="2259568" y="29006"/>
            <a:chExt cx="1392316" cy="139231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5C4278B-0C61-8B40-98B2-C25A0261282C}"/>
                </a:ext>
              </a:extLst>
            </p:cNvPr>
            <p:cNvSpPr/>
            <p:nvPr/>
          </p:nvSpPr>
          <p:spPr>
            <a:xfrm>
              <a:off x="2259568" y="29006"/>
              <a:ext cx="1392316" cy="1392316"/>
            </a:xfrm>
            <a:prstGeom prst="ellipse">
              <a:avLst/>
            </a:prstGeom>
            <a:solidFill>
              <a:srgbClr val="885A9D">
                <a:alpha val="50196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BA0B411C-17E8-BD44-A2AC-3A90CC93222D}"/>
                </a:ext>
              </a:extLst>
            </p:cNvPr>
            <p:cNvSpPr txBox="1"/>
            <p:nvPr/>
          </p:nvSpPr>
          <p:spPr>
            <a:xfrm>
              <a:off x="2445210" y="272662"/>
              <a:ext cx="1021032" cy="626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b="1" kern="1200" dirty="0">
                  <a:latin typeface="+mj-lt"/>
                </a:rPr>
                <a:t>Palliative Care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1B638D-7EF3-844A-98B2-0CB92E823662}"/>
              </a:ext>
            </a:extLst>
          </p:cNvPr>
          <p:cNvGrpSpPr/>
          <p:nvPr/>
        </p:nvGrpSpPr>
        <p:grpSpPr>
          <a:xfrm>
            <a:off x="4373478" y="3279300"/>
            <a:ext cx="1392316" cy="1392316"/>
            <a:chOff x="2761962" y="899204"/>
            <a:chExt cx="1392316" cy="139231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00A841-1505-B849-B13C-D1B4176EF195}"/>
                </a:ext>
              </a:extLst>
            </p:cNvPr>
            <p:cNvSpPr/>
            <p:nvPr/>
          </p:nvSpPr>
          <p:spPr>
            <a:xfrm>
              <a:off x="2761962" y="899204"/>
              <a:ext cx="1392316" cy="13923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5EE94E87-587D-5C4A-A59A-68C48DEEB298}"/>
                </a:ext>
              </a:extLst>
            </p:cNvPr>
            <p:cNvSpPr txBox="1"/>
            <p:nvPr/>
          </p:nvSpPr>
          <p:spPr>
            <a:xfrm>
              <a:off x="3187779" y="1258886"/>
              <a:ext cx="835390" cy="765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b="1" kern="1200" dirty="0">
                  <a:latin typeface="+mj-lt"/>
                </a:rPr>
                <a:t>Advanced Mental Health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810665-C2AF-BC47-9500-77A03F7672FD}"/>
              </a:ext>
            </a:extLst>
          </p:cNvPr>
          <p:cNvGrpSpPr/>
          <p:nvPr/>
        </p:nvGrpSpPr>
        <p:grpSpPr>
          <a:xfrm>
            <a:off x="3384456" y="3279300"/>
            <a:ext cx="1392316" cy="1392316"/>
            <a:chOff x="1757174" y="899204"/>
            <a:chExt cx="1392316" cy="1392316"/>
          </a:xfrm>
          <a:solidFill>
            <a:schemeClr val="accent2">
              <a:lumMod val="60000"/>
              <a:lumOff val="40000"/>
              <a:alpha val="50000"/>
            </a:schemeClr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CC1A27A-24E5-CA40-8181-6757BE6019A7}"/>
                </a:ext>
              </a:extLst>
            </p:cNvPr>
            <p:cNvSpPr/>
            <p:nvPr/>
          </p:nvSpPr>
          <p:spPr>
            <a:xfrm>
              <a:off x="1757174" y="899204"/>
              <a:ext cx="1392316" cy="139231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7234EE07-305C-E54A-8999-671250929FB4}"/>
                </a:ext>
              </a:extLst>
            </p:cNvPr>
            <p:cNvSpPr txBox="1"/>
            <p:nvPr/>
          </p:nvSpPr>
          <p:spPr>
            <a:xfrm>
              <a:off x="1888284" y="1258886"/>
              <a:ext cx="835390" cy="76577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b="1" kern="1200" dirty="0">
                  <a:latin typeface="+mj-lt"/>
                </a:rPr>
                <a:t>PEN-Plus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BFEA1EA2-083A-414B-AC71-E8FA806DD3A7}"/>
              </a:ext>
            </a:extLst>
          </p:cNvPr>
          <p:cNvSpPr/>
          <p:nvPr/>
        </p:nvSpPr>
        <p:spPr>
          <a:xfrm>
            <a:off x="3824674" y="5201722"/>
            <a:ext cx="1392316" cy="139231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r>
              <a:rPr lang="en-US" sz="1400" b="1" dirty="0">
                <a:latin typeface="+mj-lt"/>
              </a:rPr>
              <a:t>Integrated Chronic Care Clinics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B0D3D63B-EC9E-D946-A30A-FDB5249F47C1}"/>
              </a:ext>
            </a:extLst>
          </p:cNvPr>
          <p:cNvSpPr/>
          <p:nvPr/>
        </p:nvSpPr>
        <p:spPr>
          <a:xfrm>
            <a:off x="385762" y="5063490"/>
            <a:ext cx="3010282" cy="1768102"/>
          </a:xfrm>
          <a:prstGeom prst="rightArrow">
            <a:avLst>
              <a:gd name="adj1" fmla="val 60806"/>
              <a:gd name="adj2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Outpatient clinics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Inpatient wards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Community Health Workers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Community screening</a:t>
            </a:r>
          </a:p>
        </p:txBody>
      </p:sp>
      <p:sp>
        <p:nvSpPr>
          <p:cNvPr id="22" name="Up-Down Arrow 21">
            <a:extLst>
              <a:ext uri="{FF2B5EF4-FFF2-40B4-BE49-F238E27FC236}">
                <a16:creationId xmlns:a16="http://schemas.microsoft.com/office/drawing/2014/main" id="{A19FE51F-750C-6C42-AB17-8E37C0C5258F}"/>
              </a:ext>
            </a:extLst>
          </p:cNvPr>
          <p:cNvSpPr/>
          <p:nvPr/>
        </p:nvSpPr>
        <p:spPr>
          <a:xfrm>
            <a:off x="4331639" y="4373450"/>
            <a:ext cx="453709" cy="1007745"/>
          </a:xfrm>
          <a:prstGeom prst="up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4D504D-6927-F543-A11C-CE29378C842B}"/>
              </a:ext>
            </a:extLst>
          </p:cNvPr>
          <p:cNvSpPr/>
          <p:nvPr/>
        </p:nvSpPr>
        <p:spPr>
          <a:xfrm>
            <a:off x="1670161" y="912266"/>
            <a:ext cx="1392316" cy="1392316"/>
          </a:xfrm>
          <a:prstGeom prst="ellipse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r>
              <a:rPr lang="en-US" sz="1400" b="1" dirty="0">
                <a:latin typeface="+mj-lt"/>
              </a:rPr>
              <a:t>Specialist Clinics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A95C2C9-C9CC-4F4A-AF10-E191C58A2AB5}"/>
              </a:ext>
            </a:extLst>
          </p:cNvPr>
          <p:cNvSpPr/>
          <p:nvPr/>
        </p:nvSpPr>
        <p:spPr>
          <a:xfrm>
            <a:off x="2867740" y="919322"/>
            <a:ext cx="1392316" cy="1392316"/>
          </a:xfrm>
          <a:prstGeom prst="ellipse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r>
              <a:rPr lang="en-US" sz="1400" b="1" dirty="0">
                <a:latin typeface="+mj-lt"/>
              </a:rPr>
              <a:t>Specialist Clinics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2BE596-FA87-144E-AC71-7FE266949BB8}"/>
              </a:ext>
            </a:extLst>
          </p:cNvPr>
          <p:cNvSpPr/>
          <p:nvPr/>
        </p:nvSpPr>
        <p:spPr>
          <a:xfrm>
            <a:off x="3993691" y="947670"/>
            <a:ext cx="1392316" cy="1392316"/>
          </a:xfrm>
          <a:prstGeom prst="ellipse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r>
              <a:rPr lang="en-US" sz="1400" b="1" dirty="0">
                <a:latin typeface="+mj-lt"/>
              </a:rPr>
              <a:t>Specialist Clinics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01E527-B5FC-F441-B8CC-11A2ED4C3E28}"/>
              </a:ext>
            </a:extLst>
          </p:cNvPr>
          <p:cNvSpPr/>
          <p:nvPr/>
        </p:nvSpPr>
        <p:spPr>
          <a:xfrm>
            <a:off x="5119642" y="923338"/>
            <a:ext cx="1392316" cy="1392316"/>
          </a:xfrm>
          <a:prstGeom prst="ellipse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r>
              <a:rPr lang="en-US" sz="1400" b="1" dirty="0">
                <a:latin typeface="+mj-lt"/>
              </a:rPr>
              <a:t>Specialist Clinics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F71C417E-8265-354E-979C-A8422E66735C}"/>
              </a:ext>
            </a:extLst>
          </p:cNvPr>
          <p:cNvSpPr/>
          <p:nvPr/>
        </p:nvSpPr>
        <p:spPr>
          <a:xfrm>
            <a:off x="322463" y="3006701"/>
            <a:ext cx="3010282" cy="1768102"/>
          </a:xfrm>
          <a:prstGeom prst="rightArrow">
            <a:avLst>
              <a:gd name="adj1" fmla="val 60806"/>
              <a:gd name="adj2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Inpatient wards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Primary care clinics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Referral Hospitals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Outpatient clinics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9B55CA-262B-A743-981B-617195F052DC}"/>
              </a:ext>
            </a:extLst>
          </p:cNvPr>
          <p:cNvSpPr txBox="1"/>
          <p:nvPr/>
        </p:nvSpPr>
        <p:spPr>
          <a:xfrm>
            <a:off x="6511958" y="947670"/>
            <a:ext cx="2932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Severe chronic disease for surgical referral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Advanced imaging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Complications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D0FFEB-7C0F-934D-93F1-F8A8C75F102A}"/>
              </a:ext>
            </a:extLst>
          </p:cNvPr>
          <p:cNvSpPr txBox="1"/>
          <p:nvPr/>
        </p:nvSpPr>
        <p:spPr>
          <a:xfrm>
            <a:off x="6511958" y="2974279"/>
            <a:ext cx="2932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Severe chronic NCDs (PEN-Plus): T1D, RHD, SCD,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Conditions requiring palliative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Severe or unstable mental health conditions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E7CC0D-1607-BD46-ABD7-997F07E32CC2}"/>
              </a:ext>
            </a:extLst>
          </p:cNvPr>
          <p:cNvSpPr txBox="1"/>
          <p:nvPr/>
        </p:nvSpPr>
        <p:spPr>
          <a:xfrm>
            <a:off x="6445969" y="5148131"/>
            <a:ext cx="29320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NCDs (PEN): DM2, HTN, asthma, epilepsy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Depression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7598F4-44D1-9F45-8838-45FA2050F9F6}"/>
              </a:ext>
            </a:extLst>
          </p:cNvPr>
          <p:cNvSpPr txBox="1"/>
          <p:nvPr/>
        </p:nvSpPr>
        <p:spPr>
          <a:xfrm>
            <a:off x="9396480" y="947669"/>
            <a:ext cx="2686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Specialist physicians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Nurses with advanced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Highly technical cadres </a:t>
            </a:r>
            <a:r>
              <a:rPr lang="en-US" sz="1400" i="1" dirty="0"/>
              <a:t>(e.g., </a:t>
            </a:r>
            <a:r>
              <a:rPr lang="en-US" sz="1400" i="1" dirty="0" err="1"/>
              <a:t>ultrasonographers</a:t>
            </a:r>
            <a:r>
              <a:rPr lang="en-US" sz="1400" i="1" dirty="0"/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F704D3-56F7-DE4D-BD92-7F74B7D1BCC5}"/>
              </a:ext>
            </a:extLst>
          </p:cNvPr>
          <p:cNvSpPr txBox="1"/>
          <p:nvPr/>
        </p:nvSpPr>
        <p:spPr>
          <a:xfrm>
            <a:off x="9476851" y="2914690"/>
            <a:ext cx="2686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Mid-level providers: clinical officers, nurses (sometimes GPs depending on context)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Ancillary providers (pharmacists, nutritionists, social workers)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CDF02B-D26D-5748-9747-25492FA042A3}"/>
              </a:ext>
            </a:extLst>
          </p:cNvPr>
          <p:cNvSpPr txBox="1"/>
          <p:nvPr/>
        </p:nvSpPr>
        <p:spPr>
          <a:xfrm>
            <a:off x="9476851" y="5151231"/>
            <a:ext cx="2686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Frontline healthcare workers: nurses, medical assistants, clerks</a:t>
            </a:r>
          </a:p>
        </p:txBody>
      </p:sp>
      <p:sp>
        <p:nvSpPr>
          <p:cNvPr id="37" name="Up-Down Arrow 36">
            <a:extLst>
              <a:ext uri="{FF2B5EF4-FFF2-40B4-BE49-F238E27FC236}">
                <a16:creationId xmlns:a16="http://schemas.microsoft.com/office/drawing/2014/main" id="{86F88076-93F3-9645-9EA8-51B98EBA610B}"/>
              </a:ext>
            </a:extLst>
          </p:cNvPr>
          <p:cNvSpPr/>
          <p:nvPr/>
        </p:nvSpPr>
        <p:spPr>
          <a:xfrm rot="19484340">
            <a:off x="3257239" y="2187348"/>
            <a:ext cx="414880" cy="981929"/>
          </a:xfrm>
          <a:prstGeom prst="up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Up-Down Arrow 37">
            <a:extLst>
              <a:ext uri="{FF2B5EF4-FFF2-40B4-BE49-F238E27FC236}">
                <a16:creationId xmlns:a16="http://schemas.microsoft.com/office/drawing/2014/main" id="{C796A922-254F-ED44-8FD9-3FD954B6A762}"/>
              </a:ext>
            </a:extLst>
          </p:cNvPr>
          <p:cNvSpPr/>
          <p:nvPr/>
        </p:nvSpPr>
        <p:spPr>
          <a:xfrm rot="2200614">
            <a:off x="5433281" y="2179045"/>
            <a:ext cx="362608" cy="981929"/>
          </a:xfrm>
          <a:prstGeom prst="up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B66F98-24DB-EC4C-9497-90B5A26FB82D}"/>
              </a:ext>
            </a:extLst>
          </p:cNvPr>
          <p:cNvSpPr txBox="1"/>
          <p:nvPr/>
        </p:nvSpPr>
        <p:spPr>
          <a:xfrm>
            <a:off x="6646457" y="444906"/>
            <a:ext cx="226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002060"/>
                </a:solidFill>
                <a:latin typeface="+mj-lt"/>
              </a:rPr>
              <a:t>Conditions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F6BA98-78F0-E546-BEE7-B7B01F2B0C60}"/>
              </a:ext>
            </a:extLst>
          </p:cNvPr>
          <p:cNvSpPr txBox="1"/>
          <p:nvPr/>
        </p:nvSpPr>
        <p:spPr>
          <a:xfrm>
            <a:off x="9140064" y="421350"/>
            <a:ext cx="226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002060"/>
                </a:solidFill>
                <a:latin typeface="+mj-lt"/>
              </a:rPr>
              <a:t>Providers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5867B5-22D6-194C-AE21-FDCFAAA46798}"/>
              </a:ext>
            </a:extLst>
          </p:cNvPr>
          <p:cNvSpPr txBox="1"/>
          <p:nvPr/>
        </p:nvSpPr>
        <p:spPr>
          <a:xfrm>
            <a:off x="6684579" y="102870"/>
            <a:ext cx="5385501" cy="3693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WHERE CAN WE GO?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6A9FC3-A0D4-264E-92C2-F05E46CEA1F0}"/>
              </a:ext>
            </a:extLst>
          </p:cNvPr>
          <p:cNvSpPr txBox="1"/>
          <p:nvPr/>
        </p:nvSpPr>
        <p:spPr>
          <a:xfrm>
            <a:off x="114300" y="102870"/>
            <a:ext cx="6397658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Chronic Care ecosystem: Programs, Conditions, Staffing, &amp; Funding</a:t>
            </a:r>
          </a:p>
        </p:txBody>
      </p:sp>
    </p:spTree>
    <p:extLst>
      <p:ext uri="{BB962C8B-B14F-4D97-AF65-F5344CB8AC3E}">
        <p14:creationId xmlns:p14="http://schemas.microsoft.com/office/powerpoint/2010/main" val="121380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320"/>
            <a:ext cx="9601200" cy="1028276"/>
          </a:xfrm>
        </p:spPr>
        <p:txBody>
          <a:bodyPr>
            <a:normAutofit/>
          </a:bodyPr>
          <a:lstStyle/>
          <a:p>
            <a:r>
              <a:rPr lang="en-US" dirty="0"/>
              <a:t>Chronic Conditions Step wise care model 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108200" y="130259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139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675</Words>
  <Application>Microsoft Office PowerPoint</Application>
  <PresentationFormat>Widescreen</PresentationFormat>
  <Paragraphs>99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Bradley Hand ITC</vt:lpstr>
      <vt:lpstr>Calibri</vt:lpstr>
      <vt:lpstr>Calibri Light</vt:lpstr>
      <vt:lpstr>Franklin Gothic Book</vt:lpstr>
      <vt:lpstr>Whitney Book</vt:lpstr>
      <vt:lpstr>Whitney Medium</vt:lpstr>
      <vt:lpstr>Whitney Semibold</vt:lpstr>
      <vt:lpstr>Office Theme</vt:lpstr>
      <vt:lpstr>PowerPoint Presentation</vt:lpstr>
      <vt:lpstr>BIO</vt:lpstr>
      <vt:lpstr>outline</vt:lpstr>
      <vt:lpstr>PowerPoint Presentation</vt:lpstr>
      <vt:lpstr>PowerPoint Presentation</vt:lpstr>
      <vt:lpstr>Integrated Chronic Care Clinic </vt:lpstr>
      <vt:lpstr>PowerPoint Presentation</vt:lpstr>
      <vt:lpstr>PowerPoint Presentation</vt:lpstr>
      <vt:lpstr>Chronic Conditions Step wise care model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Mithi</dc:creator>
  <cp:lastModifiedBy>Victor Mithi</cp:lastModifiedBy>
  <cp:revision>2</cp:revision>
  <dcterms:created xsi:type="dcterms:W3CDTF">2023-01-23T22:57:53Z</dcterms:created>
  <dcterms:modified xsi:type="dcterms:W3CDTF">2023-01-23T23:49:12Z</dcterms:modified>
</cp:coreProperties>
</file>