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2" r:id="rId3"/>
    <p:sldId id="268" r:id="rId4"/>
    <p:sldId id="303" r:id="rId5"/>
    <p:sldId id="296" r:id="rId6"/>
    <p:sldId id="273" r:id="rId7"/>
    <p:sldId id="259" r:id="rId8"/>
    <p:sldId id="260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E1F1E-364B-4949-BD90-C6322BFA133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5BF58-947D-4BCE-9F64-297E2CCCB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2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E47784-8768-4A7C-B7F2-DC447485F2F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117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5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6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9907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54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1548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43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05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7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04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0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33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9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4AD9F-149F-4910-BC18-C3D26CE320A9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3FA7EA-5128-4917-9367-A1FE3F62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2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61B1A-6C24-4AD6-A3C8-6DEB385CD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85005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/>
              <a:t>Reproductive Health in Somalia/Somaliland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50DA5-30CE-40F9-80D9-3F6C971194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1034" y="4602702"/>
            <a:ext cx="9144000" cy="1655762"/>
          </a:xfrm>
        </p:spPr>
        <p:txBody>
          <a:bodyPr>
            <a:normAutofit/>
          </a:bodyPr>
          <a:lstStyle/>
          <a:p>
            <a:r>
              <a:rPr lang="en-US" sz="2400" dirty="0"/>
              <a:t>Dr Mariam Dahir </a:t>
            </a:r>
          </a:p>
        </p:txBody>
      </p:sp>
    </p:spTree>
    <p:extLst>
      <p:ext uri="{BB962C8B-B14F-4D97-AF65-F5344CB8AC3E}">
        <p14:creationId xmlns:p14="http://schemas.microsoft.com/office/powerpoint/2010/main" val="306715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0A731-7D5E-444D-AB51-5FCA204B0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 Mariam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C0164-AD60-40BB-913F-CBAB0D1BD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845" y="1477992"/>
            <a:ext cx="10932544" cy="53800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 graduated Medical School from University of Hargeisa 2010</a:t>
            </a:r>
          </a:p>
          <a:p>
            <a:r>
              <a:rPr lang="en-US" dirty="0"/>
              <a:t>Worked my internship in </a:t>
            </a:r>
            <a:r>
              <a:rPr lang="en-US" dirty="0" err="1"/>
              <a:t>Boroma</a:t>
            </a:r>
            <a:r>
              <a:rPr lang="en-US" dirty="0"/>
              <a:t> and </a:t>
            </a:r>
            <a:r>
              <a:rPr lang="en-US" dirty="0" err="1"/>
              <a:t>Gabiley</a:t>
            </a:r>
            <a:r>
              <a:rPr lang="en-US" dirty="0"/>
              <a:t> districts </a:t>
            </a:r>
          </a:p>
          <a:p>
            <a:r>
              <a:rPr lang="en-US" dirty="0"/>
              <a:t>Studied Diploma in Public Health Research- online </a:t>
            </a:r>
          </a:p>
          <a:p>
            <a:r>
              <a:rPr lang="en-US" dirty="0"/>
              <a:t>Worked as ward in-charge at Hargeisa Group Hospital (medical ward)</a:t>
            </a:r>
          </a:p>
          <a:p>
            <a:r>
              <a:rPr lang="en-US" dirty="0"/>
              <a:t>Volunteered to support HIV clinic for about 9 months and later own joined the clinic to be the first female physician at the HIV clinic </a:t>
            </a:r>
          </a:p>
          <a:p>
            <a:r>
              <a:rPr lang="en-US" dirty="0"/>
              <a:t>In 2012 the health minister appointed me the HIV program Manager (first female to lead that program)</a:t>
            </a:r>
          </a:p>
          <a:p>
            <a:r>
              <a:rPr lang="en-US" dirty="0"/>
              <a:t>In 2013 Joined THET as medical education and health sector regulation officer (I worked with medical schools and regulation body)</a:t>
            </a:r>
          </a:p>
          <a:p>
            <a:r>
              <a:rPr lang="en-US" dirty="0"/>
              <a:t>In 2016 I went to Oslo university to join the summer school, I studied International Community health course </a:t>
            </a:r>
          </a:p>
          <a:p>
            <a:r>
              <a:rPr lang="en-US" dirty="0"/>
              <a:t>In 2017 I joined WHO country office as HIV data analyst </a:t>
            </a:r>
          </a:p>
          <a:p>
            <a:r>
              <a:rPr lang="en-US" dirty="0"/>
              <a:t>In 2018 I co- founded Youth anti FGM Network to fight FGM in Somaliland </a:t>
            </a:r>
          </a:p>
          <a:p>
            <a:r>
              <a:rPr lang="en-US" dirty="0"/>
              <a:t>In 2019 I co- founded Youth for Health initiative, joining efforts of junior health professionals in </a:t>
            </a:r>
            <a:r>
              <a:rPr lang="en-US" dirty="0" err="1"/>
              <a:t>somaliland</a:t>
            </a:r>
            <a:r>
              <a:rPr lang="en-US" dirty="0"/>
              <a:t>; we conducted several outreaches and medical camps.</a:t>
            </a:r>
          </a:p>
          <a:p>
            <a:r>
              <a:rPr lang="en-US" dirty="0"/>
              <a:t>In 2019 I founded “Health talks” a platform to discuss health issues in Somaliland; was very instrumental during COVID-19 awareness raising</a:t>
            </a:r>
          </a:p>
          <a:p>
            <a:r>
              <a:rPr lang="en-US" dirty="0"/>
              <a:t>2019-2021 I lead a primary health care project in one of the districts in Somaliland, funded by </a:t>
            </a:r>
            <a:r>
              <a:rPr lang="en-US" dirty="0" err="1"/>
              <a:t>UKaid</a:t>
            </a:r>
            <a:r>
              <a:rPr lang="en-US" dirty="0"/>
              <a:t>, we established 2 hospitals in remote villages and 38 health canters , 40 health posts and trained health workers</a:t>
            </a:r>
          </a:p>
          <a:p>
            <a:r>
              <a:rPr lang="en-US" dirty="0"/>
              <a:t>2021-2022 GBV Technical Consultant at World Health Organization </a:t>
            </a:r>
          </a:p>
          <a:p>
            <a:r>
              <a:rPr lang="en-US" dirty="0"/>
              <a:t>2020 MSC in Health care management </a:t>
            </a:r>
          </a:p>
          <a:p>
            <a:r>
              <a:rPr lang="en-US" dirty="0"/>
              <a:t>2022 MSC Of Developmental studies  at university of Hargeisa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32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399113-3640-4B4A-8878-266175130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RH Rights are Human Rights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0A7552-D0F5-41E5-AA69-4CA4CB451790}"/>
              </a:ext>
            </a:extLst>
          </p:cNvPr>
          <p:cNvSpPr txBox="1"/>
          <p:nvPr/>
        </p:nvSpPr>
        <p:spPr>
          <a:xfrm>
            <a:off x="4380408" y="2608025"/>
            <a:ext cx="2930814" cy="646331"/>
          </a:xfrm>
          <a:prstGeom prst="rect">
            <a:avLst/>
          </a:prstGeom>
          <a:solidFill>
            <a:srgbClr val="DA291C"/>
          </a:solidFill>
          <a:ln>
            <a:solidFill>
              <a:srgbClr val="DA291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 Reproductive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Health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D29CE2-520D-421E-B6C2-32440D754EE4}"/>
              </a:ext>
            </a:extLst>
          </p:cNvPr>
          <p:cNvSpPr txBox="1"/>
          <p:nvPr/>
        </p:nvSpPr>
        <p:spPr>
          <a:xfrm>
            <a:off x="2324564" y="1469087"/>
            <a:ext cx="1836080" cy="646331"/>
          </a:xfrm>
          <a:prstGeom prst="rect">
            <a:avLst/>
          </a:prstGeom>
          <a:solidFill>
            <a:srgbClr val="5B92E5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Freedom from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Harmful Practices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645DE03-E68C-4AC8-9F20-6E3D5A400A57}"/>
              </a:ext>
            </a:extLst>
          </p:cNvPr>
          <p:cNvSpPr txBox="1"/>
          <p:nvPr/>
        </p:nvSpPr>
        <p:spPr>
          <a:xfrm>
            <a:off x="1656240" y="2555434"/>
            <a:ext cx="1836079" cy="646331"/>
          </a:xfrm>
          <a:prstGeom prst="rect">
            <a:avLst/>
          </a:prstGeom>
          <a:solidFill>
            <a:srgbClr val="5B92E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Access to Hygiene material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B1891F8-F173-49C5-87D4-CFC81B727F1F}"/>
              </a:ext>
            </a:extLst>
          </p:cNvPr>
          <p:cNvSpPr txBox="1"/>
          <p:nvPr/>
        </p:nvSpPr>
        <p:spPr>
          <a:xfrm>
            <a:off x="1656240" y="3743028"/>
            <a:ext cx="1836079" cy="646331"/>
          </a:xfrm>
          <a:prstGeom prst="rect">
            <a:avLst/>
          </a:prstGeom>
          <a:solidFill>
            <a:srgbClr val="5B92E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Free from Child Marriage 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F64CCA-3151-4DD0-BD25-9F368030D647}"/>
              </a:ext>
            </a:extLst>
          </p:cNvPr>
          <p:cNvSpPr txBox="1"/>
          <p:nvPr/>
        </p:nvSpPr>
        <p:spPr>
          <a:xfrm>
            <a:off x="3927363" y="4144364"/>
            <a:ext cx="1836079" cy="646331"/>
          </a:xfrm>
          <a:prstGeom prst="rect">
            <a:avLst/>
          </a:prstGeom>
          <a:solidFill>
            <a:srgbClr val="5B92E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Access to contraceptives 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B69E10-4969-4C13-8A8F-46B19897ED24}"/>
              </a:ext>
            </a:extLst>
          </p:cNvPr>
          <p:cNvSpPr txBox="1"/>
          <p:nvPr/>
        </p:nvSpPr>
        <p:spPr>
          <a:xfrm>
            <a:off x="6059922" y="4166091"/>
            <a:ext cx="1836079" cy="646331"/>
          </a:xfrm>
          <a:prstGeom prst="rect">
            <a:avLst/>
          </a:prstGeom>
          <a:solidFill>
            <a:srgbClr val="5B92E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Freedom from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Discrimination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0700D90-4682-4666-9B09-4151B3F0EB37}"/>
              </a:ext>
            </a:extLst>
          </p:cNvPr>
          <p:cNvSpPr txBox="1"/>
          <p:nvPr/>
        </p:nvSpPr>
        <p:spPr>
          <a:xfrm>
            <a:off x="8035924" y="3569748"/>
            <a:ext cx="1836079" cy="369332"/>
          </a:xfrm>
          <a:prstGeom prst="rect">
            <a:avLst/>
          </a:prstGeom>
          <a:solidFill>
            <a:srgbClr val="5B92E5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Privacy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31056EE-0EE9-403A-ACA8-B1219ACC25B8}"/>
              </a:ext>
            </a:extLst>
          </p:cNvPr>
          <p:cNvSpPr txBox="1"/>
          <p:nvPr/>
        </p:nvSpPr>
        <p:spPr>
          <a:xfrm>
            <a:off x="7401719" y="1524130"/>
            <a:ext cx="1836079" cy="646331"/>
          </a:xfrm>
          <a:prstGeom prst="rect">
            <a:avLst/>
          </a:prstGeom>
          <a:solidFill>
            <a:srgbClr val="5B92E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Education &amp; Information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DBAAA7F-34A2-408E-9A8B-9D8D3ACE7FE6}"/>
              </a:ext>
            </a:extLst>
          </p:cNvPr>
          <p:cNvSpPr txBox="1"/>
          <p:nvPr/>
        </p:nvSpPr>
        <p:spPr>
          <a:xfrm>
            <a:off x="8035924" y="2546939"/>
            <a:ext cx="1836079" cy="646331"/>
          </a:xfrm>
          <a:prstGeom prst="rect">
            <a:avLst/>
          </a:prstGeom>
          <a:solidFill>
            <a:srgbClr val="5B92E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Freedom from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violence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989BBC6-8343-4C7F-B041-4EF43F869A1D}"/>
              </a:ext>
            </a:extLst>
          </p:cNvPr>
          <p:cNvSpPr txBox="1"/>
          <p:nvPr/>
        </p:nvSpPr>
        <p:spPr>
          <a:xfrm>
            <a:off x="4845402" y="1662630"/>
            <a:ext cx="1836079" cy="369332"/>
          </a:xfrm>
          <a:prstGeom prst="rect">
            <a:avLst/>
          </a:prstGeom>
          <a:solidFill>
            <a:srgbClr val="5B92E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Health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612A11E-CF31-44FD-BC80-1FFC49651CF2}"/>
              </a:ext>
            </a:extLst>
          </p:cNvPr>
          <p:cNvCxnSpPr>
            <a:cxnSpLocks/>
          </p:cNvCxnSpPr>
          <p:nvPr/>
        </p:nvCxnSpPr>
        <p:spPr>
          <a:xfrm flipV="1">
            <a:off x="5763441" y="2170461"/>
            <a:ext cx="0" cy="384973"/>
          </a:xfrm>
          <a:prstGeom prst="straightConnector1">
            <a:avLst/>
          </a:prstGeom>
          <a:ln>
            <a:solidFill>
              <a:srgbClr val="DA29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567CB3C-936E-4D45-BCA7-C59318ECFB0F}"/>
              </a:ext>
            </a:extLst>
          </p:cNvPr>
          <p:cNvCxnSpPr>
            <a:cxnSpLocks/>
          </p:cNvCxnSpPr>
          <p:nvPr/>
        </p:nvCxnSpPr>
        <p:spPr>
          <a:xfrm flipH="1" flipV="1">
            <a:off x="4160644" y="2263763"/>
            <a:ext cx="529760" cy="334228"/>
          </a:xfrm>
          <a:prstGeom prst="straightConnector1">
            <a:avLst/>
          </a:prstGeom>
          <a:ln>
            <a:solidFill>
              <a:srgbClr val="DA29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21B4637-7354-4988-83A4-B1626FDC047D}"/>
              </a:ext>
            </a:extLst>
          </p:cNvPr>
          <p:cNvCxnSpPr>
            <a:cxnSpLocks/>
          </p:cNvCxnSpPr>
          <p:nvPr/>
        </p:nvCxnSpPr>
        <p:spPr>
          <a:xfrm flipV="1">
            <a:off x="6791627" y="2253727"/>
            <a:ext cx="519595" cy="344264"/>
          </a:xfrm>
          <a:prstGeom prst="straightConnector1">
            <a:avLst/>
          </a:prstGeom>
          <a:ln>
            <a:solidFill>
              <a:srgbClr val="DA29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4B936DD-AA64-4B4A-B97B-A98025FCA3A2}"/>
              </a:ext>
            </a:extLst>
          </p:cNvPr>
          <p:cNvCxnSpPr>
            <a:cxnSpLocks/>
          </p:cNvCxnSpPr>
          <p:nvPr/>
        </p:nvCxnSpPr>
        <p:spPr>
          <a:xfrm flipH="1">
            <a:off x="4002936" y="2929222"/>
            <a:ext cx="358021" cy="1"/>
          </a:xfrm>
          <a:prstGeom prst="straightConnector1">
            <a:avLst/>
          </a:prstGeom>
          <a:ln>
            <a:solidFill>
              <a:srgbClr val="DA29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85243AB-BC6E-414C-B8C9-BCE7D7314B08}"/>
              </a:ext>
            </a:extLst>
          </p:cNvPr>
          <p:cNvCxnSpPr>
            <a:cxnSpLocks/>
          </p:cNvCxnSpPr>
          <p:nvPr/>
        </p:nvCxnSpPr>
        <p:spPr>
          <a:xfrm flipV="1">
            <a:off x="7311222" y="2870104"/>
            <a:ext cx="417503" cy="1"/>
          </a:xfrm>
          <a:prstGeom prst="straightConnector1">
            <a:avLst/>
          </a:prstGeom>
          <a:ln>
            <a:solidFill>
              <a:srgbClr val="DA29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E29471C-A9E9-4DC7-882F-A21DCB8E3B3A}"/>
              </a:ext>
            </a:extLst>
          </p:cNvPr>
          <p:cNvCxnSpPr>
            <a:cxnSpLocks/>
          </p:cNvCxnSpPr>
          <p:nvPr/>
        </p:nvCxnSpPr>
        <p:spPr>
          <a:xfrm flipH="1">
            <a:off x="3902803" y="3422230"/>
            <a:ext cx="467880" cy="313975"/>
          </a:xfrm>
          <a:prstGeom prst="straightConnector1">
            <a:avLst/>
          </a:prstGeom>
          <a:ln>
            <a:solidFill>
              <a:srgbClr val="DA29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809DE737-B84D-424C-B0C1-CFB4CFA46428}"/>
              </a:ext>
            </a:extLst>
          </p:cNvPr>
          <p:cNvCxnSpPr>
            <a:cxnSpLocks/>
          </p:cNvCxnSpPr>
          <p:nvPr/>
        </p:nvCxnSpPr>
        <p:spPr>
          <a:xfrm>
            <a:off x="7330673" y="3422230"/>
            <a:ext cx="565328" cy="269506"/>
          </a:xfrm>
          <a:prstGeom prst="straightConnector1">
            <a:avLst/>
          </a:prstGeom>
          <a:ln>
            <a:solidFill>
              <a:srgbClr val="DA29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80146AD-93F8-4120-9253-D3653C7E8E56}"/>
              </a:ext>
            </a:extLst>
          </p:cNvPr>
          <p:cNvCxnSpPr>
            <a:cxnSpLocks/>
          </p:cNvCxnSpPr>
          <p:nvPr/>
        </p:nvCxnSpPr>
        <p:spPr>
          <a:xfrm>
            <a:off x="5067454" y="3604794"/>
            <a:ext cx="1" cy="461399"/>
          </a:xfrm>
          <a:prstGeom prst="straightConnector1">
            <a:avLst/>
          </a:prstGeom>
          <a:ln>
            <a:solidFill>
              <a:srgbClr val="DA29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156B3EBD-F67C-4EEE-B10A-E77ABF1B07F4}"/>
              </a:ext>
            </a:extLst>
          </p:cNvPr>
          <p:cNvCxnSpPr>
            <a:cxnSpLocks/>
          </p:cNvCxnSpPr>
          <p:nvPr/>
        </p:nvCxnSpPr>
        <p:spPr>
          <a:xfrm>
            <a:off x="6647970" y="3600931"/>
            <a:ext cx="1" cy="461399"/>
          </a:xfrm>
          <a:prstGeom prst="straightConnector1">
            <a:avLst/>
          </a:prstGeom>
          <a:ln>
            <a:solidFill>
              <a:srgbClr val="DA29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542E-1EF1-4D6F-85A9-4444787C77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79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6FD4F-0B18-4240-A389-1A123FD38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Maternal Health (Somaliland)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2FE1D-3DC8-4F8F-B4F8-56F3AF8B4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MM Ratio for the two-year period preceding the survey is estimated at </a:t>
            </a:r>
            <a:r>
              <a:rPr lang="en-GB" dirty="0">
                <a:solidFill>
                  <a:schemeClr val="accent6"/>
                </a:solidFill>
              </a:rPr>
              <a:t>396 </a:t>
            </a:r>
            <a:r>
              <a:rPr lang="en-GB" dirty="0"/>
              <a:t>maternal deaths per 100, 000 live births (SSA=542)</a:t>
            </a:r>
          </a:p>
          <a:p>
            <a:r>
              <a:rPr lang="en-GB" dirty="0">
                <a:solidFill>
                  <a:schemeClr val="accent6"/>
                </a:solidFill>
              </a:rPr>
              <a:t>LTR of MM is 1 in 50 ( SSA= 1 in 37, Australia= </a:t>
            </a:r>
            <a:r>
              <a:rPr lang="en-GB" dirty="0"/>
              <a:t>1 in 7800 </a:t>
            </a:r>
            <a:r>
              <a:rPr lang="en-GB" dirty="0">
                <a:solidFill>
                  <a:schemeClr val="accent6"/>
                </a:solidFill>
              </a:rPr>
              <a:t>)</a:t>
            </a:r>
          </a:p>
          <a:p>
            <a:r>
              <a:rPr lang="en-GB" dirty="0">
                <a:solidFill>
                  <a:schemeClr val="accent6"/>
                </a:solidFill>
              </a:rPr>
              <a:t>33% </a:t>
            </a:r>
            <a:r>
              <a:rPr lang="en-GB" dirty="0"/>
              <a:t>of live births were delivered at health facility</a:t>
            </a:r>
          </a:p>
          <a:p>
            <a:r>
              <a:rPr lang="en-GB" dirty="0">
                <a:solidFill>
                  <a:schemeClr val="accent6"/>
                </a:solidFill>
              </a:rPr>
              <a:t>48% </a:t>
            </a:r>
            <a:r>
              <a:rPr lang="en-GB" dirty="0"/>
              <a:t>were assisted by a Traditional Birth Attendant (TBA) whereas </a:t>
            </a:r>
            <a:r>
              <a:rPr lang="en-GB" dirty="0">
                <a:solidFill>
                  <a:schemeClr val="accent6"/>
                </a:solidFill>
              </a:rPr>
              <a:t>40% </a:t>
            </a:r>
            <a:r>
              <a:rPr lang="en-GB" dirty="0"/>
              <a:t>of deliveries are assisted by a skilled provider (global target by 2015= 90%)</a:t>
            </a:r>
          </a:p>
          <a:p>
            <a:r>
              <a:rPr lang="en-GB" dirty="0">
                <a:solidFill>
                  <a:schemeClr val="accent6"/>
                </a:solidFill>
              </a:rPr>
              <a:t>4% </a:t>
            </a:r>
            <a:r>
              <a:rPr lang="en-GB" dirty="0"/>
              <a:t>of deliveries were performed using Caesarean section in the 5 years preceding the survey (2% planned and highest among wealthiest) </a:t>
            </a:r>
          </a:p>
          <a:p>
            <a:r>
              <a:rPr lang="en-GB" dirty="0">
                <a:solidFill>
                  <a:schemeClr val="accent6"/>
                </a:solidFill>
              </a:rPr>
              <a:t>2% </a:t>
            </a:r>
            <a:r>
              <a:rPr lang="en-GB" dirty="0"/>
              <a:t>of ever-married women aged 15-49 have experienced obstetric fistula.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26A4C8-64F1-C34E-5D09-71F6884B6C36}"/>
              </a:ext>
            </a:extLst>
          </p:cNvPr>
          <p:cNvSpPr txBox="1"/>
          <p:nvPr/>
        </p:nvSpPr>
        <p:spPr>
          <a:xfrm>
            <a:off x="6890447" y="6360669"/>
            <a:ext cx="60999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(source DHS2020)</a:t>
            </a:r>
          </a:p>
        </p:txBody>
      </p:sp>
    </p:spTree>
    <p:extLst>
      <p:ext uri="{BB962C8B-B14F-4D97-AF65-F5344CB8AC3E}">
        <p14:creationId xmlns:p14="http://schemas.microsoft.com/office/powerpoint/2010/main" val="2225830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9F640F-1A13-4476-B29A-55C427138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5931"/>
          </a:xfrm>
        </p:spPr>
        <p:txBody>
          <a:bodyPr/>
          <a:lstStyle/>
          <a:p>
            <a:r>
              <a:rPr lang="en-US" dirty="0"/>
              <a:t>Birth Spacing (Somaliland)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7C26A-D319-4BC9-B095-58160F17E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84" y="1878029"/>
            <a:ext cx="10515600" cy="5675586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Gotham-Medium"/>
              </a:rPr>
              <a:t>Despite the reported high awareness levels, only </a:t>
            </a:r>
            <a:r>
              <a:rPr lang="en-GB" b="1" dirty="0">
                <a:solidFill>
                  <a:srgbClr val="0FB600"/>
                </a:solidFill>
                <a:latin typeface="Gotham-Bold"/>
              </a:rPr>
              <a:t>7% </a:t>
            </a:r>
            <a:r>
              <a:rPr lang="en-GB" dirty="0">
                <a:solidFill>
                  <a:srgbClr val="000000"/>
                </a:solidFill>
                <a:latin typeface="Gotham-Medium"/>
              </a:rPr>
              <a:t>of the currently married women use a method of birth spacing. </a:t>
            </a:r>
            <a:r>
              <a:rPr lang="en-GB" dirty="0"/>
              <a:t> </a:t>
            </a:r>
          </a:p>
          <a:p>
            <a:r>
              <a:rPr lang="en-GB" b="1" dirty="0">
                <a:solidFill>
                  <a:srgbClr val="92D050"/>
                </a:solidFill>
              </a:rPr>
              <a:t>5% </a:t>
            </a:r>
            <a:r>
              <a:rPr lang="en-GB" dirty="0"/>
              <a:t>of the currently married women are using traditional ( most often rhythm) methods and</a:t>
            </a:r>
            <a:r>
              <a:rPr lang="en-GB" b="1" dirty="0">
                <a:solidFill>
                  <a:srgbClr val="92D050"/>
                </a:solidFill>
              </a:rPr>
              <a:t> 1% </a:t>
            </a:r>
            <a:r>
              <a:rPr lang="en-GB" dirty="0"/>
              <a:t>are currently married using a modern method.</a:t>
            </a:r>
          </a:p>
          <a:p>
            <a:r>
              <a:rPr lang="en-GB" b="1" dirty="0">
                <a:solidFill>
                  <a:srgbClr val="FF0000"/>
                </a:solidFill>
              </a:rPr>
              <a:t>94% </a:t>
            </a:r>
            <a:r>
              <a:rPr lang="en-GB" dirty="0"/>
              <a:t>of the currently married women are not currently using any contraception.</a:t>
            </a:r>
          </a:p>
          <a:p>
            <a:r>
              <a:rPr lang="en-GB" dirty="0"/>
              <a:t>Among contraceptive users in urban areas 2% use modern methods compared to less than one percent in nomadic areas.</a:t>
            </a:r>
          </a:p>
          <a:p>
            <a:r>
              <a:rPr lang="en-GB" dirty="0"/>
              <a:t>Based on women’s age categories contraceptive use is highest among married women of age 15-19, lowest among those above 40 years with none in the age group 45-49 using any method.</a:t>
            </a:r>
          </a:p>
          <a:p>
            <a:pPr marL="0" indent="0">
              <a:buNone/>
            </a:pPr>
            <a:endParaRPr lang="en-GB" b="1" dirty="0">
              <a:solidFill>
                <a:srgbClr val="92D050"/>
              </a:solidFill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                                                                                                           (source DHS2020)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b="1" dirty="0">
              <a:solidFill>
                <a:srgbClr val="92D050"/>
              </a:solidFill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7678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7D74A-B2A9-449E-8CE8-DC7742261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Somalia Situational Analysis (Schools)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813A1-ED43-42D2-AA98-B45DFA2D0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Inadequate health and reproductive education at school curriculum </a:t>
            </a:r>
          </a:p>
          <a:p>
            <a:r>
              <a:rPr lang="en-US" dirty="0"/>
              <a:t>Limited health promotion and education for youth </a:t>
            </a:r>
          </a:p>
          <a:p>
            <a:r>
              <a:rPr lang="en-US" dirty="0"/>
              <a:t>Absence of adolescent and youth counselling centers?</a:t>
            </a:r>
          </a:p>
          <a:p>
            <a:r>
              <a:rPr lang="en-US" dirty="0"/>
              <a:t>Hygiene material are expenses and inaccessible for adolescents and young girls </a:t>
            </a:r>
          </a:p>
          <a:p>
            <a:r>
              <a:rPr lang="en-US" dirty="0"/>
              <a:t>Limited number of women teachers at schools (to support girls during period)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532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04FEE-5AC9-4E49-9041-E8303E33A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Access Reproductive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3931D-5BCB-45FC-8A95-7ECCE9AF4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Gender inequality </a:t>
            </a:r>
          </a:p>
          <a:p>
            <a:r>
              <a:rPr lang="en-US" dirty="0"/>
              <a:t>Socio-cultural norms (Male dominance) </a:t>
            </a:r>
          </a:p>
          <a:p>
            <a:r>
              <a:rPr lang="en-US" dirty="0"/>
              <a:t>Lack of access to health education </a:t>
            </a:r>
          </a:p>
          <a:p>
            <a:r>
              <a:rPr lang="en-US" dirty="0"/>
              <a:t>Absence of financial independence and mobility </a:t>
            </a:r>
          </a:p>
          <a:p>
            <a:r>
              <a:rPr lang="en-US" dirty="0"/>
              <a:t>Deficiency of decision-making power for women</a:t>
            </a:r>
          </a:p>
          <a:p>
            <a:r>
              <a:rPr lang="en-US" dirty="0"/>
              <a:t>Limited access to basic health care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707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C76EF-493C-4240-A0EA-6E8CF9A15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Program interventions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46CDA-CA50-4DF4-864C-D2BBE9503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151" y="1992980"/>
            <a:ext cx="8596668" cy="4402343"/>
          </a:xfrm>
        </p:spPr>
        <p:txBody>
          <a:bodyPr/>
          <a:lstStyle/>
          <a:p>
            <a:r>
              <a:rPr lang="en-US" dirty="0"/>
              <a:t>Girls' safe spaces – providing free hygiene material </a:t>
            </a:r>
          </a:p>
          <a:p>
            <a:r>
              <a:rPr lang="en-US" dirty="0"/>
              <a:t>Women with low socioeconomics receiving hygiene kits </a:t>
            </a:r>
          </a:p>
          <a:p>
            <a:r>
              <a:rPr lang="en-US" dirty="0"/>
              <a:t>Health education contents – included in the school curricula (HIV and STI)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Female health workers – recruited and trained female health workers to support the pregnant mothers to attend ANC and promote Birth spacing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Trained community midwives to work in rural areas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Established referral health centers with comprehensive obstetric care including clinical officer to perform C-section when needed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844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D40EE-A7E0-4AA1-8FCB-C2DE842BF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A2E58-5540-4E18-AC12-5698D464A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Thanks for having me! </a:t>
            </a:r>
          </a:p>
        </p:txBody>
      </p:sp>
    </p:spTree>
    <p:extLst>
      <p:ext uri="{BB962C8B-B14F-4D97-AF65-F5344CB8AC3E}">
        <p14:creationId xmlns:p14="http://schemas.microsoft.com/office/powerpoint/2010/main" val="25264088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DB068948899343BF891C8DA5845D43" ma:contentTypeVersion="14" ma:contentTypeDescription="Create a new document." ma:contentTypeScope="" ma:versionID="0993ebe54926b74f0d1a6677944a47d8">
  <xsd:schema xmlns:xsd="http://www.w3.org/2001/XMLSchema" xmlns:xs="http://www.w3.org/2001/XMLSchema" xmlns:p="http://schemas.microsoft.com/office/2006/metadata/properties" xmlns:ns2="6a164dda-3779-4169-b957-e287451f6523" xmlns:ns3="3cda90d7-6aa6-4f9a-9ce9-0b73723b7e80" xmlns:ns4="9a31bc9a-f7a3-4a89-89b5-266ffbaeb7ca" targetNamespace="http://schemas.microsoft.com/office/2006/metadata/properties" ma:root="true" ma:fieldsID="eb93dade09cc83adb32b6d22ec78498e" ns2:_="" ns3:_="" ns4:_="">
    <xsd:import namespace="6a164dda-3779-4169-b957-e287451f6523"/>
    <xsd:import namespace="3cda90d7-6aa6-4f9a-9ce9-0b73723b7e80"/>
    <xsd:import namespace="9a31bc9a-f7a3-4a89-89b5-266ffbaeb7ca"/>
    <xsd:element name="properties">
      <xsd:complexType>
        <xsd:sequence>
          <xsd:element name="documentManagement">
            <xsd:complexType>
              <xsd:all>
                <xsd:element ref="ns2:Visibility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64dda-3779-4169-b957-e287451f6523" elementFormDefault="qualified">
    <xsd:import namespace="http://schemas.microsoft.com/office/2006/documentManagement/types"/>
    <xsd:import namespace="http://schemas.microsoft.com/office/infopath/2007/PartnerControls"/>
    <xsd:element name="Visibility" ma:index="2" nillable="true" ma:displayName="Visibility" ma:default="Internal" ma:description="Items that should be available externally should be marked &lt;strong&gt;External&lt;/strong&gt;" ma:format="RadioButtons" ma:internalName="Visibility">
      <xsd:simpleType>
        <xsd:restriction base="dms:Choice">
          <xsd:enumeration value="Internal"/>
          <xsd:enumeration value="External"/>
        </xsd:restriction>
      </xsd:simpleType>
    </xsd:element>
    <xsd:element name="TaxCatchAll" ma:index="15" nillable="true" ma:displayName="Taxonomy Catch All Column" ma:hidden="true" ma:list="{3bedf8f4-3e04-43c4-b94d-afeb483f8580}" ma:internalName="TaxCatchAll" ma:showField="CatchAllData" ma:web="9a31bc9a-f7a3-4a89-89b5-266ffbaeb7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a90d7-6aa6-4f9a-9ce9-0b73723b7e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8207403b-203c-4ed3-95cd-88a85218912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31bc9a-f7a3-4a89-89b5-266ffbaeb7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8207403b-203c-4ed3-95cd-88a852189123" ContentTypeId="0x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a164dda-3779-4169-b957-e287451f6523" xsi:nil="true"/>
    <lcf76f155ced4ddcb4097134ff3c332f xmlns="3cda90d7-6aa6-4f9a-9ce9-0b73723b7e80">
      <Terms xmlns="http://schemas.microsoft.com/office/infopath/2007/PartnerControls"/>
    </lcf76f155ced4ddcb4097134ff3c332f>
    <Visibility xmlns="6a164dda-3779-4169-b957-e287451f6523">Internal</Visibility>
  </documentManagement>
</p:properties>
</file>

<file path=customXml/itemProps1.xml><?xml version="1.0" encoding="utf-8"?>
<ds:datastoreItem xmlns:ds="http://schemas.openxmlformats.org/officeDocument/2006/customXml" ds:itemID="{5E2C9486-DD4D-4EFA-B124-35F603155D0E}"/>
</file>

<file path=customXml/itemProps2.xml><?xml version="1.0" encoding="utf-8"?>
<ds:datastoreItem xmlns:ds="http://schemas.openxmlformats.org/officeDocument/2006/customXml" ds:itemID="{73DE59D3-887F-4B72-9BC7-35CC2B39C302}"/>
</file>

<file path=customXml/itemProps3.xml><?xml version="1.0" encoding="utf-8"?>
<ds:datastoreItem xmlns:ds="http://schemas.openxmlformats.org/officeDocument/2006/customXml" ds:itemID="{18447D60-2BF0-41AF-BB2D-9F313B3DFA5A}"/>
</file>

<file path=customXml/itemProps4.xml><?xml version="1.0" encoding="utf-8"?>
<ds:datastoreItem xmlns:ds="http://schemas.openxmlformats.org/officeDocument/2006/customXml" ds:itemID="{74B09B8A-3B48-4DF1-B109-D58253BDF998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956</TotalTime>
  <Words>743</Words>
  <Application>Microsoft Office PowerPoint</Application>
  <PresentationFormat>Widescreen</PresentationFormat>
  <Paragraphs>87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Gotham-Bold</vt:lpstr>
      <vt:lpstr>Gotham-Medium</vt:lpstr>
      <vt:lpstr>Trebuchet MS</vt:lpstr>
      <vt:lpstr>Wingdings</vt:lpstr>
      <vt:lpstr>Wingdings 3</vt:lpstr>
      <vt:lpstr>Facet</vt:lpstr>
      <vt:lpstr>  Reproductive Health in Somalia/Somaliland</vt:lpstr>
      <vt:lpstr>Dr Mariam  </vt:lpstr>
      <vt:lpstr>RH Rights are Human Rights </vt:lpstr>
      <vt:lpstr>Maternal Health (Somaliland)</vt:lpstr>
      <vt:lpstr>Birth Spacing (Somaliland)</vt:lpstr>
      <vt:lpstr>Somalia Situational Analysis (Schools)</vt:lpstr>
      <vt:lpstr>Barriers to Access Reproductive health</vt:lpstr>
      <vt:lpstr>Program interventions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Barwaaqo University   Reproductive Health and GBV Session </dc:title>
  <dc:creator>Abdifatah Egeh</dc:creator>
  <cp:lastModifiedBy>Mariam Dahir</cp:lastModifiedBy>
  <cp:revision>7</cp:revision>
  <dcterms:created xsi:type="dcterms:W3CDTF">2022-03-23T10:58:26Z</dcterms:created>
  <dcterms:modified xsi:type="dcterms:W3CDTF">2023-02-23T15:27:00Z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0x0101005CDB068948899343BF891C8DA5845D43</vt:lpwstr>
  </property>
</Properties>
</file>